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2" r:id="rId6"/>
    <p:sldId id="260" r:id="rId7"/>
    <p:sldId id="267" r:id="rId8"/>
    <p:sldId id="268" r:id="rId9"/>
    <p:sldId id="269" r:id="rId10"/>
    <p:sldId id="270" r:id="rId11"/>
    <p:sldId id="271" r:id="rId12"/>
    <p:sldId id="272" r:id="rId13"/>
    <p:sldId id="261" r:id="rId14"/>
    <p:sldId id="273" r:id="rId15"/>
    <p:sldId id="275" r:id="rId16"/>
    <p:sldId id="263" r:id="rId17"/>
    <p:sldId id="276" r:id="rId18"/>
    <p:sldId id="278" r:id="rId19"/>
    <p:sldId id="279"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DA7D93-75AD-418B-93C4-DAF59E803C4F}" v="22" dt="2024-07-13T04:26:37.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458C88F-CAD0-494C-9582-F9B74FB9A7AB}" type="datetimeFigureOut">
              <a:rPr lang="en-IN" smtClean="0"/>
              <a:t>13-07-2024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715D4B1A-2719-445B-A377-018C05640EE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753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8C88F-CAD0-494C-9582-F9B74FB9A7AB}"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5D4B1A-2719-445B-A377-018C05640EE8}" type="slidenum">
              <a:rPr lang="en-IN" smtClean="0"/>
              <a:t>‹#›</a:t>
            </a:fld>
            <a:endParaRPr lang="en-IN"/>
          </a:p>
        </p:txBody>
      </p:sp>
    </p:spTree>
    <p:extLst>
      <p:ext uri="{BB962C8B-B14F-4D97-AF65-F5344CB8AC3E}">
        <p14:creationId xmlns:p14="http://schemas.microsoft.com/office/powerpoint/2010/main" val="446687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8C88F-CAD0-494C-9582-F9B74FB9A7AB}"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5D4B1A-2719-445B-A377-018C05640EE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8653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8C88F-CAD0-494C-9582-F9B74FB9A7AB}"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5D4B1A-2719-445B-A377-018C05640EE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0269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8C88F-CAD0-494C-9582-F9B74FB9A7AB}"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5D4B1A-2719-445B-A377-018C05640EE8}" type="slidenum">
              <a:rPr lang="en-IN" smtClean="0"/>
              <a:t>‹#›</a:t>
            </a:fld>
            <a:endParaRPr lang="en-IN"/>
          </a:p>
        </p:txBody>
      </p:sp>
    </p:spTree>
    <p:extLst>
      <p:ext uri="{BB962C8B-B14F-4D97-AF65-F5344CB8AC3E}">
        <p14:creationId xmlns:p14="http://schemas.microsoft.com/office/powerpoint/2010/main" val="278089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8C88F-CAD0-494C-9582-F9B74FB9A7AB}"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5D4B1A-2719-445B-A377-018C05640EE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0452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8C88F-CAD0-494C-9582-F9B74FB9A7AB}"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5D4B1A-2719-445B-A377-018C05640EE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9791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8C88F-CAD0-494C-9582-F9B74FB9A7AB}"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5D4B1A-2719-445B-A377-018C05640EE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188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8C88F-CAD0-494C-9582-F9B74FB9A7AB}"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5D4B1A-2719-445B-A377-018C05640EE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387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8C88F-CAD0-494C-9582-F9B74FB9A7AB}"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5D4B1A-2719-445B-A377-018C05640EE8}" type="slidenum">
              <a:rPr lang="en-IN" smtClean="0"/>
              <a:t>‹#›</a:t>
            </a:fld>
            <a:endParaRPr lang="en-IN"/>
          </a:p>
        </p:txBody>
      </p:sp>
    </p:spTree>
    <p:extLst>
      <p:ext uri="{BB962C8B-B14F-4D97-AF65-F5344CB8AC3E}">
        <p14:creationId xmlns:p14="http://schemas.microsoft.com/office/powerpoint/2010/main" val="898192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58C88F-CAD0-494C-9582-F9B74FB9A7AB}"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5D4B1A-2719-445B-A377-018C05640EE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56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58C88F-CAD0-494C-9582-F9B74FB9A7AB}"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5D4B1A-2719-445B-A377-018C05640EE8}" type="slidenum">
              <a:rPr lang="en-IN" smtClean="0"/>
              <a:t>‹#›</a:t>
            </a:fld>
            <a:endParaRPr lang="en-IN"/>
          </a:p>
        </p:txBody>
      </p:sp>
    </p:spTree>
    <p:extLst>
      <p:ext uri="{BB962C8B-B14F-4D97-AF65-F5344CB8AC3E}">
        <p14:creationId xmlns:p14="http://schemas.microsoft.com/office/powerpoint/2010/main" val="3122728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58C88F-CAD0-494C-9582-F9B74FB9A7AB}" type="datetimeFigureOut">
              <a:rPr lang="en-IN" smtClean="0"/>
              <a:t>13-07-2024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5D4B1A-2719-445B-A377-018C05640EE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8305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58C88F-CAD0-494C-9582-F9B74FB9A7AB}" type="datetimeFigureOut">
              <a:rPr lang="en-IN" smtClean="0"/>
              <a:t>13-07-2024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15D4B1A-2719-445B-A377-018C05640EE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2008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8C88F-CAD0-494C-9582-F9B74FB9A7AB}" type="datetimeFigureOut">
              <a:rPr lang="en-IN" smtClean="0"/>
              <a:t>13-07-2024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15D4B1A-2719-445B-A377-018C05640EE8}" type="slidenum">
              <a:rPr lang="en-IN" smtClean="0"/>
              <a:t>‹#›</a:t>
            </a:fld>
            <a:endParaRPr lang="en-IN"/>
          </a:p>
        </p:txBody>
      </p:sp>
    </p:spTree>
    <p:extLst>
      <p:ext uri="{BB962C8B-B14F-4D97-AF65-F5344CB8AC3E}">
        <p14:creationId xmlns:p14="http://schemas.microsoft.com/office/powerpoint/2010/main" val="2482706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8C88F-CAD0-494C-9582-F9B74FB9A7AB}"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5D4B1A-2719-445B-A377-018C05640EE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993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58C88F-CAD0-494C-9582-F9B74FB9A7AB}"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5D4B1A-2719-445B-A377-018C05640EE8}" type="slidenum">
              <a:rPr lang="en-IN" smtClean="0"/>
              <a:t>‹#›</a:t>
            </a:fld>
            <a:endParaRPr lang="en-IN"/>
          </a:p>
        </p:txBody>
      </p:sp>
    </p:spTree>
    <p:extLst>
      <p:ext uri="{BB962C8B-B14F-4D97-AF65-F5344CB8AC3E}">
        <p14:creationId xmlns:p14="http://schemas.microsoft.com/office/powerpoint/2010/main" val="4075412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58C88F-CAD0-494C-9582-F9B74FB9A7AB}" type="datetimeFigureOut">
              <a:rPr lang="en-IN" smtClean="0"/>
              <a:t>13-07-2024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15D4B1A-2719-445B-A377-018C05640EE8}" type="slidenum">
              <a:rPr lang="en-IN" smtClean="0"/>
              <a:t>‹#›</a:t>
            </a:fld>
            <a:endParaRPr lang="en-IN"/>
          </a:p>
        </p:txBody>
      </p:sp>
    </p:spTree>
    <p:extLst>
      <p:ext uri="{BB962C8B-B14F-4D97-AF65-F5344CB8AC3E}">
        <p14:creationId xmlns:p14="http://schemas.microsoft.com/office/powerpoint/2010/main" val="178984255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89A8-2B3C-0854-99A5-D9E20AC9A1FB}"/>
              </a:ext>
            </a:extLst>
          </p:cNvPr>
          <p:cNvSpPr>
            <a:spLocks noGrp="1"/>
          </p:cNvSpPr>
          <p:nvPr>
            <p:ph type="ctrTitle"/>
          </p:nvPr>
        </p:nvSpPr>
        <p:spPr/>
        <p:txBody>
          <a:bodyPr/>
          <a:lstStyle/>
          <a:p>
            <a:r>
              <a:rPr lang="en-IN" dirty="0"/>
              <a:t>Comprehensive Banking Analysis</a:t>
            </a:r>
          </a:p>
        </p:txBody>
      </p:sp>
      <p:sp>
        <p:nvSpPr>
          <p:cNvPr id="3" name="Subtitle 2">
            <a:extLst>
              <a:ext uri="{FF2B5EF4-FFF2-40B4-BE49-F238E27FC236}">
                <a16:creationId xmlns:a16="http://schemas.microsoft.com/office/drawing/2014/main" id="{C402DDB3-F77F-7983-BA00-D79E208E31A4}"/>
              </a:ext>
            </a:extLst>
          </p:cNvPr>
          <p:cNvSpPr>
            <a:spLocks noGrp="1"/>
          </p:cNvSpPr>
          <p:nvPr>
            <p:ph type="subTitle" idx="1"/>
          </p:nvPr>
        </p:nvSpPr>
        <p:spPr/>
        <p:txBody>
          <a:bodyPr/>
          <a:lstStyle/>
          <a:p>
            <a:r>
              <a:rPr lang="en-IN" dirty="0"/>
              <a:t>By Guru Ragavendar</a:t>
            </a:r>
          </a:p>
        </p:txBody>
      </p:sp>
    </p:spTree>
    <p:extLst>
      <p:ext uri="{BB962C8B-B14F-4D97-AF65-F5344CB8AC3E}">
        <p14:creationId xmlns:p14="http://schemas.microsoft.com/office/powerpoint/2010/main" val="174285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60A71-E1F1-10E1-03B1-4C3FB040CC6F}"/>
              </a:ext>
            </a:extLst>
          </p:cNvPr>
          <p:cNvPicPr>
            <a:picLocks noChangeAspect="1"/>
          </p:cNvPicPr>
          <p:nvPr/>
        </p:nvPicPr>
        <p:blipFill>
          <a:blip r:embed="rId2"/>
          <a:stretch>
            <a:fillRect/>
          </a:stretch>
        </p:blipFill>
        <p:spPr>
          <a:xfrm>
            <a:off x="870155" y="1192929"/>
            <a:ext cx="4842388" cy="4314825"/>
          </a:xfrm>
          <a:prstGeom prst="rect">
            <a:avLst/>
          </a:prstGeom>
        </p:spPr>
      </p:pic>
      <p:pic>
        <p:nvPicPr>
          <p:cNvPr id="5" name="Picture 4">
            <a:extLst>
              <a:ext uri="{FF2B5EF4-FFF2-40B4-BE49-F238E27FC236}">
                <a16:creationId xmlns:a16="http://schemas.microsoft.com/office/drawing/2014/main" id="{77CE42FC-9D0C-230E-AFEF-1E35077C3388}"/>
              </a:ext>
            </a:extLst>
          </p:cNvPr>
          <p:cNvPicPr>
            <a:picLocks noChangeAspect="1"/>
          </p:cNvPicPr>
          <p:nvPr/>
        </p:nvPicPr>
        <p:blipFill>
          <a:blip r:embed="rId3"/>
          <a:stretch>
            <a:fillRect/>
          </a:stretch>
        </p:blipFill>
        <p:spPr>
          <a:xfrm>
            <a:off x="6194324" y="1192928"/>
            <a:ext cx="4650196" cy="4314825"/>
          </a:xfrm>
          <a:prstGeom prst="rect">
            <a:avLst/>
          </a:prstGeom>
        </p:spPr>
      </p:pic>
    </p:spTree>
    <p:extLst>
      <p:ext uri="{BB962C8B-B14F-4D97-AF65-F5344CB8AC3E}">
        <p14:creationId xmlns:p14="http://schemas.microsoft.com/office/powerpoint/2010/main" val="317833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47E84-A8D4-ED11-20E0-427D20AB46AA}"/>
              </a:ext>
            </a:extLst>
          </p:cNvPr>
          <p:cNvPicPr>
            <a:picLocks noChangeAspect="1"/>
          </p:cNvPicPr>
          <p:nvPr/>
        </p:nvPicPr>
        <p:blipFill>
          <a:blip r:embed="rId2"/>
          <a:stretch>
            <a:fillRect/>
          </a:stretch>
        </p:blipFill>
        <p:spPr>
          <a:xfrm>
            <a:off x="983226" y="875071"/>
            <a:ext cx="10756490" cy="5181600"/>
          </a:xfrm>
          <a:prstGeom prst="rect">
            <a:avLst/>
          </a:prstGeom>
        </p:spPr>
      </p:pic>
    </p:spTree>
    <p:extLst>
      <p:ext uri="{BB962C8B-B14F-4D97-AF65-F5344CB8AC3E}">
        <p14:creationId xmlns:p14="http://schemas.microsoft.com/office/powerpoint/2010/main" val="4005384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3FDD1C-2A43-0917-BE14-C78643382900}"/>
              </a:ext>
            </a:extLst>
          </p:cNvPr>
          <p:cNvPicPr>
            <a:picLocks noChangeAspect="1"/>
          </p:cNvPicPr>
          <p:nvPr/>
        </p:nvPicPr>
        <p:blipFill>
          <a:blip r:embed="rId2"/>
          <a:stretch>
            <a:fillRect/>
          </a:stretch>
        </p:blipFill>
        <p:spPr>
          <a:xfrm>
            <a:off x="1366684" y="657225"/>
            <a:ext cx="8947355" cy="5543550"/>
          </a:xfrm>
          <a:prstGeom prst="rect">
            <a:avLst/>
          </a:prstGeom>
        </p:spPr>
      </p:pic>
    </p:spTree>
    <p:extLst>
      <p:ext uri="{BB962C8B-B14F-4D97-AF65-F5344CB8AC3E}">
        <p14:creationId xmlns:p14="http://schemas.microsoft.com/office/powerpoint/2010/main" val="1049969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AC089-171E-19DB-749C-BA4ACABE8D30}"/>
              </a:ext>
            </a:extLst>
          </p:cNvPr>
          <p:cNvSpPr>
            <a:spLocks noGrp="1"/>
          </p:cNvSpPr>
          <p:nvPr>
            <p:ph type="title"/>
          </p:nvPr>
        </p:nvSpPr>
        <p:spPr/>
        <p:txBody>
          <a:bodyPr/>
          <a:lstStyle/>
          <a:p>
            <a:r>
              <a:rPr lang="en-IN" dirty="0"/>
              <a:t>Diagnosis Analysis</a:t>
            </a:r>
          </a:p>
        </p:txBody>
      </p:sp>
      <p:sp>
        <p:nvSpPr>
          <p:cNvPr id="3" name="Content Placeholder 2">
            <a:extLst>
              <a:ext uri="{FF2B5EF4-FFF2-40B4-BE49-F238E27FC236}">
                <a16:creationId xmlns:a16="http://schemas.microsoft.com/office/drawing/2014/main" id="{9065D18D-48E9-589E-1E1E-DC84D0C87519}"/>
              </a:ext>
            </a:extLst>
          </p:cNvPr>
          <p:cNvSpPr>
            <a:spLocks noGrp="1"/>
          </p:cNvSpPr>
          <p:nvPr>
            <p:ph idx="1"/>
          </p:nvPr>
        </p:nvSpPr>
        <p:spPr>
          <a:xfrm>
            <a:off x="1295401" y="2556931"/>
            <a:ext cx="9601196" cy="3637391"/>
          </a:xfrm>
        </p:spPr>
        <p:txBody>
          <a:bodyPr>
            <a:normAutofit lnSpcReduction="10000"/>
          </a:bodyPr>
          <a:lstStyle/>
          <a:p>
            <a:r>
              <a:rPr lang="en-IN" dirty="0"/>
              <a:t>Th Features such as Annual Income , Outstanding Debt Payment History,  are all highly Correlated with the Target column Credit Score and Total EMI’s</a:t>
            </a:r>
          </a:p>
          <a:p>
            <a:r>
              <a:rPr lang="en-IN" dirty="0"/>
              <a:t>The Credit Score of “Good” is treated as Positive class and “Standard” as ‘Neutra’ and “Bad “is treated as Negative classes respectively .</a:t>
            </a:r>
          </a:p>
          <a:p>
            <a:r>
              <a:rPr lang="en-IN" dirty="0"/>
              <a:t>.There are no missing values identified but outliers do exist for certain numerical columns and require treatment</a:t>
            </a:r>
          </a:p>
          <a:p>
            <a:r>
              <a:rPr lang="en-IN" dirty="0"/>
              <a:t>The categorical columns can be encoded using Label Encoder before parsing through model training</a:t>
            </a:r>
          </a:p>
          <a:p>
            <a:endParaRPr lang="en-IN" dirty="0"/>
          </a:p>
          <a:p>
            <a:endParaRPr lang="en-IN" dirty="0"/>
          </a:p>
        </p:txBody>
      </p:sp>
    </p:spTree>
    <p:extLst>
      <p:ext uri="{BB962C8B-B14F-4D97-AF65-F5344CB8AC3E}">
        <p14:creationId xmlns:p14="http://schemas.microsoft.com/office/powerpoint/2010/main" val="3571619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FE30-1129-86A6-1EDC-E1912B611D0A}"/>
              </a:ext>
            </a:extLst>
          </p:cNvPr>
          <p:cNvSpPr>
            <a:spLocks noGrp="1"/>
          </p:cNvSpPr>
          <p:nvPr>
            <p:ph type="title"/>
          </p:nvPr>
        </p:nvSpPr>
        <p:spPr/>
        <p:txBody>
          <a:bodyPr/>
          <a:lstStyle/>
          <a:p>
            <a:r>
              <a:rPr lang="en-IN" dirty="0"/>
              <a:t>Clustering</a:t>
            </a:r>
          </a:p>
        </p:txBody>
      </p:sp>
      <p:sp>
        <p:nvSpPr>
          <p:cNvPr id="3" name="Content Placeholder 2">
            <a:extLst>
              <a:ext uri="{FF2B5EF4-FFF2-40B4-BE49-F238E27FC236}">
                <a16:creationId xmlns:a16="http://schemas.microsoft.com/office/drawing/2014/main" id="{C9DD5AED-675C-73EC-939C-E780D81CD257}"/>
              </a:ext>
            </a:extLst>
          </p:cNvPr>
          <p:cNvSpPr>
            <a:spLocks noGrp="1"/>
          </p:cNvSpPr>
          <p:nvPr>
            <p:ph idx="1"/>
          </p:nvPr>
        </p:nvSpPr>
        <p:spPr/>
        <p:txBody>
          <a:bodyPr>
            <a:normAutofit fontScale="77500" lnSpcReduction="20000"/>
          </a:bodyPr>
          <a:lstStyle/>
          <a:p>
            <a:r>
              <a:rPr lang="en-IN" dirty="0"/>
              <a:t>Based </a:t>
            </a:r>
            <a:r>
              <a:rPr lang="en-US" dirty="0"/>
              <a:t>on the banking behaviors, transaction histories, and demographics of the users the below columns are selected to be clustered:</a:t>
            </a:r>
          </a:p>
          <a:p>
            <a:pPr>
              <a:buFont typeface="Wingdings" panose="05000000000000000000" pitchFamily="2" charset="2"/>
              <a:buChar char="q"/>
            </a:pPr>
            <a:r>
              <a:rPr lang="en-US" dirty="0"/>
              <a:t>'Age', '</a:t>
            </a:r>
            <a:r>
              <a:rPr lang="en-US" dirty="0" err="1"/>
              <a:t>Annual_Income</a:t>
            </a:r>
            <a:r>
              <a:rPr lang="en-US" dirty="0"/>
              <a:t>', '</a:t>
            </a:r>
            <a:r>
              <a:rPr lang="en-US" dirty="0" err="1"/>
              <a:t>Monthly_Inhand_Salary</a:t>
            </a:r>
            <a:r>
              <a:rPr lang="en-US" dirty="0"/>
              <a:t>',</a:t>
            </a:r>
          </a:p>
          <a:p>
            <a:pPr>
              <a:buFont typeface="Wingdings" panose="05000000000000000000" pitchFamily="2" charset="2"/>
              <a:buChar char="q"/>
            </a:pPr>
            <a:r>
              <a:rPr lang="en-US" dirty="0"/>
              <a:t>'</a:t>
            </a:r>
            <a:r>
              <a:rPr lang="en-US" dirty="0" err="1"/>
              <a:t>Num_Bank_Accounts</a:t>
            </a:r>
            <a:r>
              <a:rPr lang="en-US" dirty="0"/>
              <a:t>', '</a:t>
            </a:r>
            <a:r>
              <a:rPr lang="en-US" dirty="0" err="1"/>
              <a:t>Num_Credit_Card</a:t>
            </a:r>
            <a:r>
              <a:rPr lang="en-US" dirty="0"/>
              <a:t>', '</a:t>
            </a:r>
            <a:r>
              <a:rPr lang="en-US" dirty="0" err="1"/>
              <a:t>Interest_Rate</a:t>
            </a:r>
            <a:r>
              <a:rPr lang="en-US" dirty="0"/>
              <a:t>', '</a:t>
            </a:r>
            <a:r>
              <a:rPr lang="en-US" dirty="0" err="1"/>
              <a:t>Num_of_Loan</a:t>
            </a:r>
            <a:r>
              <a:rPr lang="en-US" dirty="0"/>
              <a:t>',</a:t>
            </a:r>
          </a:p>
          <a:p>
            <a:pPr>
              <a:buFont typeface="Wingdings" panose="05000000000000000000" pitchFamily="2" charset="2"/>
              <a:buChar char="q"/>
            </a:pPr>
            <a:r>
              <a:rPr lang="en-US" dirty="0"/>
              <a:t>'</a:t>
            </a:r>
            <a:r>
              <a:rPr lang="en-US" dirty="0" err="1"/>
              <a:t>Delay_from_due_date</a:t>
            </a:r>
            <a:r>
              <a:rPr lang="en-US" dirty="0"/>
              <a:t>', '</a:t>
            </a:r>
            <a:r>
              <a:rPr lang="en-US" dirty="0" err="1"/>
              <a:t>Num_of_Delayed_Payment</a:t>
            </a:r>
            <a:r>
              <a:rPr lang="en-US" dirty="0"/>
              <a:t>', '</a:t>
            </a:r>
            <a:r>
              <a:rPr lang="en-US" dirty="0" err="1"/>
              <a:t>Changed_Credit_Limit</a:t>
            </a:r>
            <a:r>
              <a:rPr lang="en-US" dirty="0"/>
              <a:t>',</a:t>
            </a:r>
          </a:p>
          <a:p>
            <a:pPr>
              <a:buFont typeface="Wingdings" panose="05000000000000000000" pitchFamily="2" charset="2"/>
              <a:buChar char="q"/>
            </a:pPr>
            <a:r>
              <a:rPr lang="en-US" dirty="0"/>
              <a:t>'</a:t>
            </a:r>
            <a:r>
              <a:rPr lang="en-US" dirty="0" err="1"/>
              <a:t>Num_Credit_Inquiries</a:t>
            </a:r>
            <a:r>
              <a:rPr lang="en-US" dirty="0"/>
              <a:t>', '</a:t>
            </a:r>
            <a:r>
              <a:rPr lang="en-US" dirty="0" err="1"/>
              <a:t>Credit_Mix</a:t>
            </a:r>
            <a:r>
              <a:rPr lang="en-US" dirty="0"/>
              <a:t>', '</a:t>
            </a:r>
            <a:r>
              <a:rPr lang="en-US" dirty="0" err="1"/>
              <a:t>Outstanding_Debt</a:t>
            </a:r>
            <a:r>
              <a:rPr lang="en-US" dirty="0"/>
              <a:t>',</a:t>
            </a:r>
          </a:p>
          <a:p>
            <a:pPr>
              <a:buFont typeface="Wingdings" panose="05000000000000000000" pitchFamily="2" charset="2"/>
              <a:buChar char="q"/>
            </a:pPr>
            <a:r>
              <a:rPr lang="en-US" dirty="0"/>
              <a:t>'</a:t>
            </a:r>
            <a:r>
              <a:rPr lang="en-US" dirty="0" err="1"/>
              <a:t>Credit_Utilization_Ratio</a:t>
            </a:r>
            <a:r>
              <a:rPr lang="en-US" dirty="0"/>
              <a:t>', '</a:t>
            </a:r>
            <a:r>
              <a:rPr lang="en-US" dirty="0" err="1"/>
              <a:t>Credit_History_Age</a:t>
            </a:r>
            <a:r>
              <a:rPr lang="en-US" dirty="0"/>
              <a:t>', '</a:t>
            </a:r>
            <a:r>
              <a:rPr lang="en-US" dirty="0" err="1"/>
              <a:t>Payment_of_Min_Amount</a:t>
            </a:r>
            <a:r>
              <a:rPr lang="en-US" dirty="0"/>
              <a:t>',</a:t>
            </a:r>
          </a:p>
          <a:p>
            <a:pPr>
              <a:buFont typeface="Wingdings" panose="05000000000000000000" pitchFamily="2" charset="2"/>
              <a:buChar char="q"/>
            </a:pPr>
            <a:r>
              <a:rPr lang="en-US" dirty="0"/>
              <a:t>'</a:t>
            </a:r>
            <a:r>
              <a:rPr lang="en-US" dirty="0" err="1"/>
              <a:t>Total_EMI_per_month</a:t>
            </a:r>
            <a:r>
              <a:rPr lang="en-US" dirty="0"/>
              <a:t>', '</a:t>
            </a:r>
            <a:r>
              <a:rPr lang="en-US" dirty="0" err="1"/>
              <a:t>Amount_invested_monthly</a:t>
            </a:r>
            <a:r>
              <a:rPr lang="en-US" dirty="0"/>
              <a:t>', '</a:t>
            </a:r>
            <a:r>
              <a:rPr lang="en-US" dirty="0" err="1"/>
              <a:t>Payment_Behaviour</a:t>
            </a:r>
            <a:r>
              <a:rPr lang="en-US" dirty="0"/>
              <a:t>',</a:t>
            </a:r>
          </a:p>
          <a:p>
            <a:pPr>
              <a:buFont typeface="Wingdings" panose="05000000000000000000" pitchFamily="2" charset="2"/>
              <a:buChar char="q"/>
            </a:pPr>
            <a:r>
              <a:rPr lang="en-US" dirty="0"/>
              <a:t>'Monthly_Balance','</a:t>
            </a:r>
            <a:r>
              <a:rPr lang="en-US" dirty="0" err="1"/>
              <a:t>Credit_Score</a:t>
            </a:r>
            <a:r>
              <a:rPr lang="en-US" dirty="0"/>
              <a:t>'</a:t>
            </a:r>
          </a:p>
          <a:p>
            <a:endParaRPr lang="en-US" dirty="0"/>
          </a:p>
          <a:p>
            <a:endParaRPr lang="en-IN" dirty="0"/>
          </a:p>
        </p:txBody>
      </p:sp>
    </p:spTree>
    <p:extLst>
      <p:ext uri="{BB962C8B-B14F-4D97-AF65-F5344CB8AC3E}">
        <p14:creationId xmlns:p14="http://schemas.microsoft.com/office/powerpoint/2010/main" val="14598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214A4-F124-CA67-33C8-644A276937FC}"/>
              </a:ext>
            </a:extLst>
          </p:cNvPr>
          <p:cNvSpPr>
            <a:spLocks noGrp="1"/>
          </p:cNvSpPr>
          <p:nvPr>
            <p:ph type="title"/>
          </p:nvPr>
        </p:nvSpPr>
        <p:spPr>
          <a:xfrm>
            <a:off x="1295402" y="982132"/>
            <a:ext cx="9601196" cy="885997"/>
          </a:xfrm>
        </p:spPr>
        <p:txBody>
          <a:bodyPr/>
          <a:lstStyle/>
          <a:p>
            <a:r>
              <a:rPr lang="en-IN" dirty="0"/>
              <a:t>K means clustering</a:t>
            </a:r>
          </a:p>
        </p:txBody>
      </p:sp>
      <p:sp>
        <p:nvSpPr>
          <p:cNvPr id="3" name="Content Placeholder 2">
            <a:extLst>
              <a:ext uri="{FF2B5EF4-FFF2-40B4-BE49-F238E27FC236}">
                <a16:creationId xmlns:a16="http://schemas.microsoft.com/office/drawing/2014/main" id="{66C9E4CC-BF12-CC1B-0479-BB250F1A8202}"/>
              </a:ext>
            </a:extLst>
          </p:cNvPr>
          <p:cNvSpPr>
            <a:spLocks noGrp="1"/>
          </p:cNvSpPr>
          <p:nvPr>
            <p:ph idx="1"/>
          </p:nvPr>
        </p:nvSpPr>
        <p:spPr/>
        <p:txBody>
          <a:bodyPr/>
          <a:lstStyle/>
          <a:p>
            <a:r>
              <a:rPr lang="en-IN" dirty="0"/>
              <a:t>Using Elbow method the number of clusters to be formed are identified to be 4.</a:t>
            </a:r>
          </a:p>
          <a:p>
            <a:endParaRPr lang="en-IN" dirty="0"/>
          </a:p>
        </p:txBody>
      </p:sp>
      <p:pic>
        <p:nvPicPr>
          <p:cNvPr id="5" name="Picture 4">
            <a:extLst>
              <a:ext uri="{FF2B5EF4-FFF2-40B4-BE49-F238E27FC236}">
                <a16:creationId xmlns:a16="http://schemas.microsoft.com/office/drawing/2014/main" id="{24EA2813-7C54-8C17-7237-3277645B3831}"/>
              </a:ext>
            </a:extLst>
          </p:cNvPr>
          <p:cNvPicPr>
            <a:picLocks noChangeAspect="1"/>
          </p:cNvPicPr>
          <p:nvPr/>
        </p:nvPicPr>
        <p:blipFill>
          <a:blip r:embed="rId2"/>
          <a:stretch>
            <a:fillRect/>
          </a:stretch>
        </p:blipFill>
        <p:spPr>
          <a:xfrm>
            <a:off x="3517492" y="3154012"/>
            <a:ext cx="4574457" cy="2946902"/>
          </a:xfrm>
          <a:prstGeom prst="rect">
            <a:avLst/>
          </a:prstGeom>
        </p:spPr>
      </p:pic>
    </p:spTree>
    <p:extLst>
      <p:ext uri="{BB962C8B-B14F-4D97-AF65-F5344CB8AC3E}">
        <p14:creationId xmlns:p14="http://schemas.microsoft.com/office/powerpoint/2010/main" val="2635162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888A-77B4-E44A-BCB5-DF72864DAFE6}"/>
              </a:ext>
            </a:extLst>
          </p:cNvPr>
          <p:cNvSpPr>
            <a:spLocks noGrp="1"/>
          </p:cNvSpPr>
          <p:nvPr>
            <p:ph type="title"/>
          </p:nvPr>
        </p:nvSpPr>
        <p:spPr/>
        <p:txBody>
          <a:bodyPr/>
          <a:lstStyle/>
          <a:p>
            <a:r>
              <a:rPr lang="en-IN" dirty="0"/>
              <a:t>Model Selection for Classification problem</a:t>
            </a:r>
          </a:p>
        </p:txBody>
      </p:sp>
      <p:sp>
        <p:nvSpPr>
          <p:cNvPr id="3" name="Content Placeholder 2">
            <a:extLst>
              <a:ext uri="{FF2B5EF4-FFF2-40B4-BE49-F238E27FC236}">
                <a16:creationId xmlns:a16="http://schemas.microsoft.com/office/drawing/2014/main" id="{6D9B3186-4F92-EED2-1CA7-9B4B7201945A}"/>
              </a:ext>
            </a:extLst>
          </p:cNvPr>
          <p:cNvSpPr>
            <a:spLocks noGrp="1"/>
          </p:cNvSpPr>
          <p:nvPr>
            <p:ph idx="1"/>
          </p:nvPr>
        </p:nvSpPr>
        <p:spPr>
          <a:xfrm>
            <a:off x="1295401" y="2399071"/>
            <a:ext cx="9601196" cy="3476797"/>
          </a:xfrm>
        </p:spPr>
        <p:txBody>
          <a:bodyPr/>
          <a:lstStyle/>
          <a:p>
            <a:r>
              <a:rPr lang="en-IN" sz="2000" dirty="0"/>
              <a:t>We are choosing the Random Forest Classifier as the best model for predicting the </a:t>
            </a:r>
            <a:r>
              <a:rPr lang="en-IN" sz="2000" b="1" dirty="0"/>
              <a:t>Credit Score </a:t>
            </a:r>
            <a:r>
              <a:rPr lang="en-IN" sz="2000" dirty="0"/>
              <a:t>as it has higher accuracy and F1 score grater than 0.8</a:t>
            </a:r>
            <a:r>
              <a:rPr lang="en-IN" dirty="0"/>
              <a:t>.</a:t>
            </a:r>
          </a:p>
          <a:p>
            <a:endParaRPr lang="en-IN" dirty="0"/>
          </a:p>
          <a:p>
            <a:endParaRPr lang="en-IN" dirty="0"/>
          </a:p>
          <a:p>
            <a:pPr marL="0" indent="0">
              <a:buNone/>
            </a:pPr>
            <a:r>
              <a:rPr lang="en-IN" dirty="0"/>
              <a:t>    </a:t>
            </a:r>
          </a:p>
        </p:txBody>
      </p:sp>
      <p:graphicFrame>
        <p:nvGraphicFramePr>
          <p:cNvPr id="6" name="Table 5">
            <a:extLst>
              <a:ext uri="{FF2B5EF4-FFF2-40B4-BE49-F238E27FC236}">
                <a16:creationId xmlns:a16="http://schemas.microsoft.com/office/drawing/2014/main" id="{609D7B06-1F7D-3424-79E7-27B2905C5C8B}"/>
              </a:ext>
            </a:extLst>
          </p:cNvPr>
          <p:cNvGraphicFramePr>
            <a:graphicFrameLocks noGrp="1"/>
          </p:cNvGraphicFramePr>
          <p:nvPr>
            <p:extLst>
              <p:ext uri="{D42A27DB-BD31-4B8C-83A1-F6EECF244321}">
                <p14:modId xmlns:p14="http://schemas.microsoft.com/office/powerpoint/2010/main" val="4291773026"/>
              </p:ext>
            </p:extLst>
          </p:nvPr>
        </p:nvGraphicFramePr>
        <p:xfrm>
          <a:off x="1658373" y="3346028"/>
          <a:ext cx="8128000" cy="2529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654468536"/>
                    </a:ext>
                  </a:extLst>
                </a:gridCol>
                <a:gridCol w="1625600">
                  <a:extLst>
                    <a:ext uri="{9D8B030D-6E8A-4147-A177-3AD203B41FA5}">
                      <a16:colId xmlns:a16="http://schemas.microsoft.com/office/drawing/2014/main" val="3256015249"/>
                    </a:ext>
                  </a:extLst>
                </a:gridCol>
                <a:gridCol w="1625600">
                  <a:extLst>
                    <a:ext uri="{9D8B030D-6E8A-4147-A177-3AD203B41FA5}">
                      <a16:colId xmlns:a16="http://schemas.microsoft.com/office/drawing/2014/main" val="360662549"/>
                    </a:ext>
                  </a:extLst>
                </a:gridCol>
                <a:gridCol w="1625600">
                  <a:extLst>
                    <a:ext uri="{9D8B030D-6E8A-4147-A177-3AD203B41FA5}">
                      <a16:colId xmlns:a16="http://schemas.microsoft.com/office/drawing/2014/main" val="2894389884"/>
                    </a:ext>
                  </a:extLst>
                </a:gridCol>
                <a:gridCol w="1625600">
                  <a:extLst>
                    <a:ext uri="{9D8B030D-6E8A-4147-A177-3AD203B41FA5}">
                      <a16:colId xmlns:a16="http://schemas.microsoft.com/office/drawing/2014/main" val="3337981178"/>
                    </a:ext>
                  </a:extLst>
                </a:gridCol>
              </a:tblGrid>
              <a:tr h="532371">
                <a:tc>
                  <a:txBody>
                    <a:bodyPr/>
                    <a:lstStyle/>
                    <a:p>
                      <a:r>
                        <a:rPr lang="en-IN" dirty="0"/>
                        <a:t>Algorithm</a:t>
                      </a:r>
                    </a:p>
                  </a:txBody>
                  <a:tcPr/>
                </a:tc>
                <a:tc>
                  <a:txBody>
                    <a:bodyPr/>
                    <a:lstStyle/>
                    <a:p>
                      <a:r>
                        <a:rPr lang="en-IN" dirty="0"/>
                        <a:t>Accuracy</a:t>
                      </a:r>
                    </a:p>
                  </a:txBody>
                  <a:tcPr/>
                </a:tc>
                <a:tc>
                  <a:txBody>
                    <a:bodyPr/>
                    <a:lstStyle/>
                    <a:p>
                      <a:r>
                        <a:rPr lang="en-IN" dirty="0"/>
                        <a:t>Precision</a:t>
                      </a:r>
                    </a:p>
                  </a:txBody>
                  <a:tcPr/>
                </a:tc>
                <a:tc>
                  <a:txBody>
                    <a:bodyPr/>
                    <a:lstStyle/>
                    <a:p>
                      <a:r>
                        <a:rPr lang="en-IN" dirty="0"/>
                        <a:t>Recall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F1 score</a:t>
                      </a:r>
                    </a:p>
                    <a:p>
                      <a:endParaRPr lang="en-IN" dirty="0"/>
                    </a:p>
                  </a:txBody>
                  <a:tcPr/>
                </a:tc>
                <a:extLst>
                  <a:ext uri="{0D108BD9-81ED-4DB2-BD59-A6C34878D82A}">
                    <a16:rowId xmlns:a16="http://schemas.microsoft.com/office/drawing/2014/main" val="2445977275"/>
                  </a:ext>
                </a:extLst>
              </a:tr>
              <a:tr h="507020">
                <a:tc>
                  <a:txBody>
                    <a:bodyPr/>
                    <a:lstStyle/>
                    <a:p>
                      <a:r>
                        <a:rPr lang="en-IN" dirty="0">
                          <a:effectLst/>
                        </a:rPr>
                        <a:t>Logistic Regression</a:t>
                      </a:r>
                    </a:p>
                  </a:txBody>
                  <a:tcPr marL="60960" marR="60960" marT="30480" marB="30480" anchor="ctr"/>
                </a:tc>
                <a:tc>
                  <a:txBody>
                    <a:bodyPr/>
                    <a:lstStyle/>
                    <a:p>
                      <a:r>
                        <a:rPr lang="en-IN" dirty="0">
                          <a:effectLst/>
                        </a:rPr>
                        <a:t>0.546030</a:t>
                      </a:r>
                    </a:p>
                  </a:txBody>
                  <a:tcPr marL="60960" marR="60960" marT="30480" marB="30480" anchor="ctr"/>
                </a:tc>
                <a:tc>
                  <a:txBody>
                    <a:bodyPr/>
                    <a:lstStyle/>
                    <a:p>
                      <a:r>
                        <a:rPr lang="en-IN">
                          <a:effectLst/>
                        </a:rPr>
                        <a:t>0.523066</a:t>
                      </a:r>
                    </a:p>
                  </a:txBody>
                  <a:tcPr marL="60960" marR="60960" marT="30480" marB="30480" anchor="ctr"/>
                </a:tc>
                <a:tc>
                  <a:txBody>
                    <a:bodyPr/>
                    <a:lstStyle/>
                    <a:p>
                      <a:r>
                        <a:rPr lang="en-IN">
                          <a:effectLst/>
                        </a:rPr>
                        <a:t>0.546030</a:t>
                      </a:r>
                    </a:p>
                  </a:txBody>
                  <a:tcPr marL="60960" marR="60960" marT="30480" marB="30480" anchor="ctr"/>
                </a:tc>
                <a:tc>
                  <a:txBody>
                    <a:bodyPr/>
                    <a:lstStyle/>
                    <a:p>
                      <a:r>
                        <a:rPr lang="en-IN" dirty="0">
                          <a:effectLst/>
                        </a:rPr>
                        <a:t>0.492607</a:t>
                      </a:r>
                    </a:p>
                  </a:txBody>
                  <a:tcPr marL="60960" marR="60960" marT="30480" marB="30480" anchor="ctr"/>
                </a:tc>
                <a:extLst>
                  <a:ext uri="{0D108BD9-81ED-4DB2-BD59-A6C34878D82A}">
                    <a16:rowId xmlns:a16="http://schemas.microsoft.com/office/drawing/2014/main" val="810293057"/>
                  </a:ext>
                </a:extLst>
              </a:tr>
              <a:tr h="532371">
                <a:tc>
                  <a:txBody>
                    <a:bodyPr/>
                    <a:lstStyle/>
                    <a:p>
                      <a:r>
                        <a:rPr lang="en-IN" dirty="0"/>
                        <a:t>Decision Tree Classifier</a:t>
                      </a:r>
                    </a:p>
                  </a:txBody>
                  <a:tcPr/>
                </a:tc>
                <a:tc>
                  <a:txBody>
                    <a:bodyPr/>
                    <a:lstStyle/>
                    <a:p>
                      <a:r>
                        <a:rPr lang="en-IN" dirty="0"/>
                        <a:t>0.755848</a:t>
                      </a:r>
                    </a:p>
                  </a:txBody>
                  <a:tcPr/>
                </a:tc>
                <a:tc>
                  <a:txBody>
                    <a:bodyPr/>
                    <a:lstStyle/>
                    <a:p>
                      <a:r>
                        <a:rPr lang="en-IN" dirty="0"/>
                        <a:t>0.755905</a:t>
                      </a:r>
                    </a:p>
                  </a:txBody>
                  <a:tcPr/>
                </a:tc>
                <a:tc>
                  <a:txBody>
                    <a:bodyPr/>
                    <a:lstStyle/>
                    <a:p>
                      <a:r>
                        <a:rPr lang="en-IN" dirty="0"/>
                        <a:t>0.755848</a:t>
                      </a:r>
                    </a:p>
                  </a:txBody>
                  <a:tcPr/>
                </a:tc>
                <a:tc>
                  <a:txBody>
                    <a:bodyPr/>
                    <a:lstStyle/>
                    <a:p>
                      <a:r>
                        <a:rPr lang="en-IN" dirty="0"/>
                        <a:t>0.755876</a:t>
                      </a:r>
                    </a:p>
                  </a:txBody>
                  <a:tcPr/>
                </a:tc>
                <a:extLst>
                  <a:ext uri="{0D108BD9-81ED-4DB2-BD59-A6C34878D82A}">
                    <a16:rowId xmlns:a16="http://schemas.microsoft.com/office/drawing/2014/main" val="1630021538"/>
                  </a:ext>
                </a:extLst>
              </a:tr>
              <a:tr h="532371">
                <a:tc>
                  <a:txBody>
                    <a:bodyPr/>
                    <a:lstStyle/>
                    <a:p>
                      <a:r>
                        <a:rPr lang="en-IN" dirty="0"/>
                        <a:t>Random Forest Classifier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0.806758</a:t>
                      </a:r>
                    </a:p>
                  </a:txBody>
                  <a:tcPr/>
                </a:tc>
                <a:tc>
                  <a:txBody>
                    <a:bodyPr/>
                    <a:lstStyle/>
                    <a:p>
                      <a:r>
                        <a:rPr lang="en-IN" dirty="0"/>
                        <a:t>0.807084</a:t>
                      </a:r>
                    </a:p>
                  </a:txBody>
                  <a:tcPr/>
                </a:tc>
                <a:tc>
                  <a:txBody>
                    <a:bodyPr/>
                    <a:lstStyle/>
                    <a:p>
                      <a:r>
                        <a:rPr lang="en-IN" dirty="0"/>
                        <a:t>0.806758</a:t>
                      </a:r>
                    </a:p>
                  </a:txBody>
                  <a:tcPr/>
                </a:tc>
                <a:tc>
                  <a:txBody>
                    <a:bodyPr/>
                    <a:lstStyle/>
                    <a:p>
                      <a:r>
                        <a:rPr lang="en-IN" dirty="0"/>
                        <a:t>0.806736</a:t>
                      </a:r>
                    </a:p>
                  </a:txBody>
                  <a:tcPr/>
                </a:tc>
                <a:extLst>
                  <a:ext uri="{0D108BD9-81ED-4DB2-BD59-A6C34878D82A}">
                    <a16:rowId xmlns:a16="http://schemas.microsoft.com/office/drawing/2014/main" val="2483978571"/>
                  </a:ext>
                </a:extLst>
              </a:tr>
            </a:tbl>
          </a:graphicData>
        </a:graphic>
      </p:graphicFrame>
    </p:spTree>
    <p:extLst>
      <p:ext uri="{BB962C8B-B14F-4D97-AF65-F5344CB8AC3E}">
        <p14:creationId xmlns:p14="http://schemas.microsoft.com/office/powerpoint/2010/main" val="3874501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888A-77B4-E44A-BCB5-DF72864DAFE6}"/>
              </a:ext>
            </a:extLst>
          </p:cNvPr>
          <p:cNvSpPr>
            <a:spLocks noGrp="1"/>
          </p:cNvSpPr>
          <p:nvPr>
            <p:ph type="title"/>
          </p:nvPr>
        </p:nvSpPr>
        <p:spPr/>
        <p:txBody>
          <a:bodyPr/>
          <a:lstStyle/>
          <a:p>
            <a:r>
              <a:rPr lang="en-IN" dirty="0"/>
              <a:t>Model Selection for Regression problem</a:t>
            </a:r>
          </a:p>
        </p:txBody>
      </p:sp>
      <p:sp>
        <p:nvSpPr>
          <p:cNvPr id="3" name="Content Placeholder 2">
            <a:extLst>
              <a:ext uri="{FF2B5EF4-FFF2-40B4-BE49-F238E27FC236}">
                <a16:creationId xmlns:a16="http://schemas.microsoft.com/office/drawing/2014/main" id="{6D9B3186-4F92-EED2-1CA7-9B4B7201945A}"/>
              </a:ext>
            </a:extLst>
          </p:cNvPr>
          <p:cNvSpPr>
            <a:spLocks noGrp="1"/>
          </p:cNvSpPr>
          <p:nvPr>
            <p:ph idx="1"/>
          </p:nvPr>
        </p:nvSpPr>
        <p:spPr/>
        <p:txBody>
          <a:bodyPr/>
          <a:lstStyle/>
          <a:p>
            <a:r>
              <a:rPr lang="en-IN" sz="2000" dirty="0"/>
              <a:t>We are choosing the Random Forest Regressor as the best model for predicting the </a:t>
            </a:r>
            <a:r>
              <a:rPr lang="en-IN" sz="2000" b="1" dirty="0"/>
              <a:t>Total EMI </a:t>
            </a:r>
            <a:r>
              <a:rPr lang="en-IN" sz="2000" dirty="0"/>
              <a:t>as it has lesser MSE and R2 score greater than 0.8</a:t>
            </a:r>
            <a:r>
              <a:rPr lang="en-IN" dirty="0"/>
              <a:t>.</a:t>
            </a:r>
          </a:p>
          <a:p>
            <a:endParaRPr lang="en-IN" dirty="0"/>
          </a:p>
          <a:p>
            <a:endParaRPr lang="en-IN" dirty="0"/>
          </a:p>
          <a:p>
            <a:pPr marL="0" indent="0">
              <a:buNone/>
            </a:pPr>
            <a:r>
              <a:rPr lang="en-IN" dirty="0"/>
              <a:t>    </a:t>
            </a:r>
          </a:p>
        </p:txBody>
      </p:sp>
      <p:graphicFrame>
        <p:nvGraphicFramePr>
          <p:cNvPr id="6" name="Table 5">
            <a:extLst>
              <a:ext uri="{FF2B5EF4-FFF2-40B4-BE49-F238E27FC236}">
                <a16:creationId xmlns:a16="http://schemas.microsoft.com/office/drawing/2014/main" id="{609D7B06-1F7D-3424-79E7-27B2905C5C8B}"/>
              </a:ext>
            </a:extLst>
          </p:cNvPr>
          <p:cNvGraphicFramePr>
            <a:graphicFrameLocks noGrp="1"/>
          </p:cNvGraphicFramePr>
          <p:nvPr>
            <p:extLst>
              <p:ext uri="{D42A27DB-BD31-4B8C-83A1-F6EECF244321}">
                <p14:modId xmlns:p14="http://schemas.microsoft.com/office/powerpoint/2010/main" val="3414937626"/>
              </p:ext>
            </p:extLst>
          </p:nvPr>
        </p:nvGraphicFramePr>
        <p:xfrm>
          <a:off x="1727198" y="3429000"/>
          <a:ext cx="8891641" cy="2421168"/>
        </p:xfrm>
        <a:graphic>
          <a:graphicData uri="http://schemas.openxmlformats.org/drawingml/2006/table">
            <a:tbl>
              <a:tblPr firstRow="1" bandRow="1">
                <a:tableStyleId>{5C22544A-7EE6-4342-B048-85BDC9FD1C3A}</a:tableStyleId>
              </a:tblPr>
              <a:tblGrid>
                <a:gridCol w="1976805">
                  <a:extLst>
                    <a:ext uri="{9D8B030D-6E8A-4147-A177-3AD203B41FA5}">
                      <a16:colId xmlns:a16="http://schemas.microsoft.com/office/drawing/2014/main" val="1654468536"/>
                    </a:ext>
                  </a:extLst>
                </a:gridCol>
                <a:gridCol w="2451082">
                  <a:extLst>
                    <a:ext uri="{9D8B030D-6E8A-4147-A177-3AD203B41FA5}">
                      <a16:colId xmlns:a16="http://schemas.microsoft.com/office/drawing/2014/main" val="3256015249"/>
                    </a:ext>
                  </a:extLst>
                </a:gridCol>
                <a:gridCol w="2486949">
                  <a:extLst>
                    <a:ext uri="{9D8B030D-6E8A-4147-A177-3AD203B41FA5}">
                      <a16:colId xmlns:a16="http://schemas.microsoft.com/office/drawing/2014/main" val="360662549"/>
                    </a:ext>
                  </a:extLst>
                </a:gridCol>
                <a:gridCol w="1976805">
                  <a:extLst>
                    <a:ext uri="{9D8B030D-6E8A-4147-A177-3AD203B41FA5}">
                      <a16:colId xmlns:a16="http://schemas.microsoft.com/office/drawing/2014/main" val="3337981178"/>
                    </a:ext>
                  </a:extLst>
                </a:gridCol>
              </a:tblGrid>
              <a:tr h="557979">
                <a:tc>
                  <a:txBody>
                    <a:bodyPr/>
                    <a:lstStyle/>
                    <a:p>
                      <a:r>
                        <a:rPr lang="en-IN" dirty="0"/>
                        <a:t>Algorithm</a:t>
                      </a:r>
                    </a:p>
                  </a:txBody>
                  <a:tcPr/>
                </a:tc>
                <a:tc>
                  <a:txBody>
                    <a:bodyPr/>
                    <a:lstStyle/>
                    <a:p>
                      <a:r>
                        <a:rPr lang="en-IN" dirty="0"/>
                        <a:t>Mean Absolute Error</a:t>
                      </a:r>
                    </a:p>
                  </a:txBody>
                  <a:tcPr/>
                </a:tc>
                <a:tc>
                  <a:txBody>
                    <a:bodyPr/>
                    <a:lstStyle/>
                    <a:p>
                      <a:r>
                        <a:rPr lang="en-IN" dirty="0"/>
                        <a:t>Mean Squared Error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R-squared (R2) Score</a:t>
                      </a:r>
                    </a:p>
                  </a:txBody>
                  <a:tcPr/>
                </a:tc>
                <a:extLst>
                  <a:ext uri="{0D108BD9-81ED-4DB2-BD59-A6C34878D82A}">
                    <a16:rowId xmlns:a16="http://schemas.microsoft.com/office/drawing/2014/main" val="2445977275"/>
                  </a:ext>
                </a:extLst>
              </a:tr>
              <a:tr h="531408">
                <a:tc>
                  <a:txBody>
                    <a:bodyPr/>
                    <a:lstStyle/>
                    <a:p>
                      <a:r>
                        <a:rPr lang="en-IN">
                          <a:effectLst/>
                        </a:rPr>
                        <a:t>LinearRegression</a:t>
                      </a:r>
                    </a:p>
                  </a:txBody>
                  <a:tcPr marL="60960" marR="60960" marT="30480" marB="30480" anchor="ctr"/>
                </a:tc>
                <a:tc>
                  <a:txBody>
                    <a:bodyPr/>
                    <a:lstStyle/>
                    <a:p>
                      <a:r>
                        <a:rPr lang="en-IN">
                          <a:effectLst/>
                        </a:rPr>
                        <a:t>54.439427</a:t>
                      </a:r>
                    </a:p>
                  </a:txBody>
                  <a:tcPr marL="60960" marR="60960" marT="30480" marB="30480" anchor="ctr"/>
                </a:tc>
                <a:tc>
                  <a:txBody>
                    <a:bodyPr/>
                    <a:lstStyle/>
                    <a:p>
                      <a:r>
                        <a:rPr lang="en-IN">
                          <a:effectLst/>
                        </a:rPr>
                        <a:t>9211.734707</a:t>
                      </a:r>
                    </a:p>
                  </a:txBody>
                  <a:tcPr marL="60960" marR="60960" marT="30480" marB="30480" anchor="ctr"/>
                </a:tc>
                <a:tc>
                  <a:txBody>
                    <a:bodyPr/>
                    <a:lstStyle/>
                    <a:p>
                      <a:r>
                        <a:rPr lang="en-IN" dirty="0">
                          <a:effectLst/>
                        </a:rPr>
                        <a:t>0.467240</a:t>
                      </a:r>
                    </a:p>
                  </a:txBody>
                  <a:tcPr marL="60960" marR="60960" marT="30480" marB="30480" anchor="ctr"/>
                </a:tc>
                <a:extLst>
                  <a:ext uri="{0D108BD9-81ED-4DB2-BD59-A6C34878D82A}">
                    <a16:rowId xmlns:a16="http://schemas.microsoft.com/office/drawing/2014/main" val="810293057"/>
                  </a:ext>
                </a:extLst>
              </a:tr>
              <a:tr h="557979">
                <a:tc>
                  <a:txBody>
                    <a:bodyPr/>
                    <a:lstStyle/>
                    <a:p>
                      <a:r>
                        <a:rPr lang="en-IN">
                          <a:effectLst/>
                        </a:rPr>
                        <a:t>DecisionTreeRegressor</a:t>
                      </a:r>
                    </a:p>
                  </a:txBody>
                  <a:tcPr marL="60960" marR="60960" marT="30480" marB="30480" anchor="ctr"/>
                </a:tc>
                <a:tc>
                  <a:txBody>
                    <a:bodyPr/>
                    <a:lstStyle/>
                    <a:p>
                      <a:r>
                        <a:rPr lang="en-IN">
                          <a:effectLst/>
                        </a:rPr>
                        <a:t>6.745819</a:t>
                      </a:r>
                    </a:p>
                  </a:txBody>
                  <a:tcPr marL="60960" marR="60960" marT="30480" marB="30480" anchor="ctr"/>
                </a:tc>
                <a:tc>
                  <a:txBody>
                    <a:bodyPr/>
                    <a:lstStyle/>
                    <a:p>
                      <a:r>
                        <a:rPr lang="en-IN">
                          <a:effectLst/>
                        </a:rPr>
                        <a:t>3600.047175</a:t>
                      </a:r>
                    </a:p>
                  </a:txBody>
                  <a:tcPr marL="60960" marR="60960" marT="30480" marB="30480" anchor="ctr"/>
                </a:tc>
                <a:tc>
                  <a:txBody>
                    <a:bodyPr/>
                    <a:lstStyle/>
                    <a:p>
                      <a:r>
                        <a:rPr lang="en-IN" dirty="0">
                          <a:effectLst/>
                        </a:rPr>
                        <a:t>0.791792</a:t>
                      </a:r>
                    </a:p>
                  </a:txBody>
                  <a:tcPr marL="60960" marR="60960" marT="30480" marB="30480" anchor="ctr"/>
                </a:tc>
                <a:extLst>
                  <a:ext uri="{0D108BD9-81ED-4DB2-BD59-A6C34878D82A}">
                    <a16:rowId xmlns:a16="http://schemas.microsoft.com/office/drawing/2014/main" val="1630021538"/>
                  </a:ext>
                </a:extLst>
              </a:tr>
              <a:tr h="557979">
                <a:tc>
                  <a:txBody>
                    <a:bodyPr/>
                    <a:lstStyle/>
                    <a:p>
                      <a:r>
                        <a:rPr lang="en-IN" dirty="0"/>
                        <a:t>Random Forest Classifier</a:t>
                      </a:r>
                    </a:p>
                  </a:txBody>
                  <a:tcPr/>
                </a:tc>
                <a:tc>
                  <a:txBody>
                    <a:bodyPr/>
                    <a:lstStyle/>
                    <a:p>
                      <a:r>
                        <a:rPr lang="en-IN">
                          <a:effectLst/>
                        </a:rPr>
                        <a:t>9.995277</a:t>
                      </a:r>
                    </a:p>
                  </a:txBody>
                  <a:tcPr marL="60960" marR="60960" marT="30480" marB="30480" anchor="ctr"/>
                </a:tc>
                <a:tc>
                  <a:txBody>
                    <a:bodyPr/>
                    <a:lstStyle/>
                    <a:p>
                      <a:r>
                        <a:rPr lang="en-IN">
                          <a:effectLst/>
                        </a:rPr>
                        <a:t>2788.090373</a:t>
                      </a:r>
                    </a:p>
                  </a:txBody>
                  <a:tcPr marL="60960" marR="60960" marT="30480" marB="30480" anchor="ctr"/>
                </a:tc>
                <a:tc>
                  <a:txBody>
                    <a:bodyPr/>
                    <a:lstStyle/>
                    <a:p>
                      <a:r>
                        <a:rPr lang="en-IN" dirty="0">
                          <a:effectLst/>
                        </a:rPr>
                        <a:t>0.838751</a:t>
                      </a:r>
                    </a:p>
                  </a:txBody>
                  <a:tcPr marL="60960" marR="60960" marT="30480" marB="30480" anchor="ctr"/>
                </a:tc>
                <a:extLst>
                  <a:ext uri="{0D108BD9-81ED-4DB2-BD59-A6C34878D82A}">
                    <a16:rowId xmlns:a16="http://schemas.microsoft.com/office/drawing/2014/main" val="2483978571"/>
                  </a:ext>
                </a:extLst>
              </a:tr>
            </a:tbl>
          </a:graphicData>
        </a:graphic>
      </p:graphicFrame>
    </p:spTree>
    <p:extLst>
      <p:ext uri="{BB962C8B-B14F-4D97-AF65-F5344CB8AC3E}">
        <p14:creationId xmlns:p14="http://schemas.microsoft.com/office/powerpoint/2010/main" val="3778134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1492E-C0B3-EB89-7650-ACDE92DF7C64}"/>
              </a:ext>
            </a:extLst>
          </p:cNvPr>
          <p:cNvSpPr txBox="1">
            <a:spLocks/>
          </p:cNvSpPr>
          <p:nvPr/>
        </p:nvSpPr>
        <p:spPr>
          <a:xfrm>
            <a:off x="1213108" y="657624"/>
            <a:ext cx="9601196" cy="416255"/>
          </a:xfrm>
          <a:prstGeom prst="rect">
            <a:avLst/>
          </a:prstGeom>
        </p:spPr>
        <p:txBody>
          <a:bodyPr>
            <a:normAutofit fontScale="525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Predictive Analysis For Classification </a:t>
            </a:r>
          </a:p>
        </p:txBody>
      </p:sp>
      <p:sp>
        <p:nvSpPr>
          <p:cNvPr id="3" name="Content Placeholder 2">
            <a:extLst>
              <a:ext uri="{FF2B5EF4-FFF2-40B4-BE49-F238E27FC236}">
                <a16:creationId xmlns:a16="http://schemas.microsoft.com/office/drawing/2014/main" id="{F9DC6A6D-C647-D7D6-B485-397C8E52A445}"/>
              </a:ext>
            </a:extLst>
          </p:cNvPr>
          <p:cNvSpPr txBox="1">
            <a:spLocks/>
          </p:cNvSpPr>
          <p:nvPr/>
        </p:nvSpPr>
        <p:spPr>
          <a:xfrm>
            <a:off x="1298447" y="1073879"/>
            <a:ext cx="9792339" cy="4904134"/>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1400" dirty="0"/>
              <a:t>Credit Score Prediction for the following Data using Random Forest Classifier is: </a:t>
            </a:r>
          </a:p>
          <a:p>
            <a:pPr marL="0" indent="0">
              <a:buNone/>
            </a:pPr>
            <a:r>
              <a:rPr lang="en-US" sz="1400" dirty="0"/>
              <a:t>Annual Income: 545545</a:t>
            </a:r>
          </a:p>
          <a:p>
            <a:pPr marL="0" indent="0">
              <a:buNone/>
            </a:pPr>
            <a:r>
              <a:rPr lang="en-US" sz="1400" dirty="0"/>
              <a:t>Monthly In-hand Salary: 545</a:t>
            </a:r>
          </a:p>
          <a:p>
            <a:pPr marL="0" indent="0">
              <a:buNone/>
            </a:pPr>
            <a:r>
              <a:rPr lang="en-US" sz="1400" dirty="0"/>
              <a:t>Number of Bank Accounts: 3</a:t>
            </a:r>
          </a:p>
          <a:p>
            <a:pPr marL="0" indent="0">
              <a:buNone/>
            </a:pPr>
            <a:r>
              <a:rPr lang="en-US" sz="1400" dirty="0"/>
              <a:t>Number of Credit cards: 2</a:t>
            </a:r>
          </a:p>
          <a:p>
            <a:pPr marL="0" indent="0">
              <a:buNone/>
            </a:pPr>
            <a:r>
              <a:rPr lang="en-US" sz="1400" dirty="0"/>
              <a:t>Interest rate: 7.5</a:t>
            </a:r>
          </a:p>
          <a:p>
            <a:pPr marL="0" indent="0">
              <a:buNone/>
            </a:pPr>
            <a:r>
              <a:rPr lang="en-US" sz="1400" dirty="0"/>
              <a:t>Number of Loans: 2</a:t>
            </a:r>
          </a:p>
          <a:p>
            <a:pPr marL="0" indent="0">
              <a:buNone/>
            </a:pPr>
            <a:r>
              <a:rPr lang="en-US" sz="1400" dirty="0"/>
              <a:t>Average number of days delayed by the person: 2</a:t>
            </a:r>
          </a:p>
          <a:p>
            <a:pPr marL="0" indent="0">
              <a:buNone/>
            </a:pPr>
            <a:r>
              <a:rPr lang="en-US" sz="1400" dirty="0"/>
              <a:t>Number of delayed payments: 1</a:t>
            </a:r>
          </a:p>
          <a:p>
            <a:pPr marL="0" indent="0">
              <a:buNone/>
            </a:pPr>
            <a:r>
              <a:rPr lang="en-US" sz="1400" dirty="0"/>
              <a:t>Credit Mix (Bad: 0, Standard: 1, Good: 3) : 1</a:t>
            </a:r>
          </a:p>
          <a:p>
            <a:pPr marL="0" indent="0">
              <a:buNone/>
            </a:pPr>
            <a:r>
              <a:rPr lang="en-US" sz="1400" dirty="0"/>
              <a:t>Outstanding Debt: 0</a:t>
            </a:r>
          </a:p>
          <a:p>
            <a:pPr marL="0" indent="0">
              <a:buNone/>
            </a:pPr>
            <a:r>
              <a:rPr lang="en-US" sz="1400" dirty="0"/>
              <a:t>Credit History Age: 0</a:t>
            </a:r>
          </a:p>
          <a:p>
            <a:pPr marL="0" indent="0">
              <a:buNone/>
            </a:pPr>
            <a:r>
              <a:rPr lang="en-US" sz="1400" dirty="0"/>
              <a:t>Monthly Balance: 200</a:t>
            </a:r>
          </a:p>
          <a:p>
            <a:pPr marL="0" indent="0">
              <a:buNone/>
            </a:pPr>
            <a:r>
              <a:rPr lang="en-US" sz="1800" b="1" dirty="0"/>
              <a:t>Predicted Credit Score =  ['Standard’]</a:t>
            </a:r>
          </a:p>
        </p:txBody>
      </p:sp>
    </p:spTree>
    <p:extLst>
      <p:ext uri="{BB962C8B-B14F-4D97-AF65-F5344CB8AC3E}">
        <p14:creationId xmlns:p14="http://schemas.microsoft.com/office/powerpoint/2010/main" val="344820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1492E-C0B3-EB89-7650-ACDE92DF7C64}"/>
              </a:ext>
            </a:extLst>
          </p:cNvPr>
          <p:cNvSpPr txBox="1">
            <a:spLocks/>
          </p:cNvSpPr>
          <p:nvPr/>
        </p:nvSpPr>
        <p:spPr>
          <a:xfrm>
            <a:off x="1213108" y="657625"/>
            <a:ext cx="9601196" cy="423924"/>
          </a:xfrm>
          <a:prstGeom prst="rect">
            <a:avLst/>
          </a:prstGeom>
        </p:spPr>
        <p:txBody>
          <a:bodyPr>
            <a:normAutofit fontScale="60000" lnSpcReduction="2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Predictive Analysis For Regression </a:t>
            </a:r>
          </a:p>
        </p:txBody>
      </p:sp>
      <p:sp>
        <p:nvSpPr>
          <p:cNvPr id="3" name="Content Placeholder 2">
            <a:extLst>
              <a:ext uri="{FF2B5EF4-FFF2-40B4-BE49-F238E27FC236}">
                <a16:creationId xmlns:a16="http://schemas.microsoft.com/office/drawing/2014/main" id="{F9DC6A6D-C647-D7D6-B485-397C8E52A445}"/>
              </a:ext>
            </a:extLst>
          </p:cNvPr>
          <p:cNvSpPr txBox="1">
            <a:spLocks/>
          </p:cNvSpPr>
          <p:nvPr/>
        </p:nvSpPr>
        <p:spPr>
          <a:xfrm>
            <a:off x="1298447" y="1160207"/>
            <a:ext cx="9792339" cy="4710242"/>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1400" dirty="0"/>
              <a:t>Total EMI Prediction for the following Data using Random Forest Regressor is: </a:t>
            </a:r>
          </a:p>
          <a:p>
            <a:pPr marL="0" indent="0">
              <a:buNone/>
            </a:pPr>
            <a:r>
              <a:rPr lang="en-US" sz="1400" dirty="0"/>
              <a:t>Annual Income: 545545</a:t>
            </a:r>
          </a:p>
          <a:p>
            <a:pPr marL="0" indent="0">
              <a:buNone/>
            </a:pPr>
            <a:r>
              <a:rPr lang="en-US" sz="1400" dirty="0"/>
              <a:t>Monthly In-hand Salary: 545</a:t>
            </a:r>
          </a:p>
          <a:p>
            <a:pPr marL="0" indent="0">
              <a:buNone/>
            </a:pPr>
            <a:r>
              <a:rPr lang="en-US" sz="1400" dirty="0"/>
              <a:t>Number of Bank Accounts: 3</a:t>
            </a:r>
          </a:p>
          <a:p>
            <a:pPr marL="0" indent="0">
              <a:buNone/>
            </a:pPr>
            <a:r>
              <a:rPr lang="en-US" sz="1400" dirty="0"/>
              <a:t>Number of Credit cards: 2</a:t>
            </a:r>
          </a:p>
          <a:p>
            <a:pPr marL="0" indent="0">
              <a:buNone/>
            </a:pPr>
            <a:r>
              <a:rPr lang="en-US" sz="1400" dirty="0"/>
              <a:t>Interest rate: 7.5</a:t>
            </a:r>
          </a:p>
          <a:p>
            <a:pPr marL="0" indent="0">
              <a:buNone/>
            </a:pPr>
            <a:r>
              <a:rPr lang="en-US" sz="1400" dirty="0"/>
              <a:t>Number of Loans: 2</a:t>
            </a:r>
          </a:p>
          <a:p>
            <a:pPr marL="0" indent="0">
              <a:buNone/>
            </a:pPr>
            <a:r>
              <a:rPr lang="en-US" sz="1400" dirty="0"/>
              <a:t>Average number of days delayed by the person: 2</a:t>
            </a:r>
          </a:p>
          <a:p>
            <a:pPr marL="0" indent="0">
              <a:buNone/>
            </a:pPr>
            <a:r>
              <a:rPr lang="en-US" sz="1400" dirty="0"/>
              <a:t>Number of delayed payments: 1</a:t>
            </a:r>
          </a:p>
          <a:p>
            <a:pPr marL="0" indent="0">
              <a:buNone/>
            </a:pPr>
            <a:r>
              <a:rPr lang="en-US" sz="1400" dirty="0"/>
              <a:t>Credit Mix (Bad: 0, Standard: 1, Good: 3) : 1</a:t>
            </a:r>
          </a:p>
          <a:p>
            <a:pPr marL="0" indent="0">
              <a:buNone/>
            </a:pPr>
            <a:r>
              <a:rPr lang="en-US" sz="1400" dirty="0"/>
              <a:t>Outstanding Debt: 0</a:t>
            </a:r>
          </a:p>
          <a:p>
            <a:pPr marL="0" indent="0">
              <a:buNone/>
            </a:pPr>
            <a:r>
              <a:rPr lang="en-US" sz="1400" dirty="0"/>
              <a:t>Credit History Age: 0</a:t>
            </a:r>
          </a:p>
          <a:p>
            <a:pPr marL="0" indent="0">
              <a:buNone/>
            </a:pPr>
            <a:r>
              <a:rPr lang="en-US" sz="1400" dirty="0"/>
              <a:t>Monthly Balance: 200</a:t>
            </a:r>
          </a:p>
          <a:p>
            <a:pPr marL="0" indent="0">
              <a:buNone/>
            </a:pPr>
            <a:r>
              <a:rPr lang="en-US" sz="1800" b="1" dirty="0"/>
              <a:t>Predicted Total EMI=  [</a:t>
            </a:r>
            <a:r>
              <a:rPr lang="en-IN" sz="1800" b="1" dirty="0"/>
              <a:t>837.73131204]</a:t>
            </a:r>
            <a:endParaRPr lang="en-US" sz="1800" b="1" dirty="0"/>
          </a:p>
        </p:txBody>
      </p:sp>
    </p:spTree>
    <p:extLst>
      <p:ext uri="{BB962C8B-B14F-4D97-AF65-F5344CB8AC3E}">
        <p14:creationId xmlns:p14="http://schemas.microsoft.com/office/powerpoint/2010/main" val="157191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062A-9623-6ED0-4F97-508ABADAE8E6}"/>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E7FD78BB-892C-8C17-B2CE-F1E3F7981EC6}"/>
              </a:ext>
            </a:extLst>
          </p:cNvPr>
          <p:cNvSpPr>
            <a:spLocks noGrp="1"/>
          </p:cNvSpPr>
          <p:nvPr>
            <p:ph idx="1"/>
          </p:nvPr>
        </p:nvSpPr>
        <p:spPr/>
        <p:txBody>
          <a:bodyPr/>
          <a:lstStyle/>
          <a:p>
            <a:pPr marL="342900" lvl="0" indent="-342900">
              <a:lnSpc>
                <a:spcPct val="107000"/>
              </a:lnSpc>
              <a:spcBef>
                <a:spcPts val="1200"/>
              </a:spcBef>
              <a:spcAft>
                <a:spcPts val="1200"/>
              </a:spcAft>
              <a:buClr>
                <a:srgbClr val="374151"/>
              </a:buClr>
              <a:buFont typeface="+mj-lt"/>
              <a:buAutoNum type="arabicPeriod"/>
            </a:pPr>
            <a:r>
              <a:rPr lang="en-IN"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The objective of this project is to leverage advanced data analytics techniques, including classification, regression, and clustering, to extract valuable insights and enhance decision-making processes within the banking sector.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1200"/>
              </a:spcBef>
              <a:spcAft>
                <a:spcPts val="1200"/>
              </a:spcAft>
              <a:buClr>
                <a:srgbClr val="374151"/>
              </a:buClr>
              <a:buFont typeface="+mj-lt"/>
              <a:buAutoNum type="arabicPeriod"/>
            </a:pPr>
            <a:r>
              <a:rPr lang="en-IN"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The project aims to address various aspects of banking operations, such as customer segmentation, credit risk assessment, and performance prediction.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1200"/>
              </a:spcBef>
              <a:spcAft>
                <a:spcPts val="1200"/>
              </a:spcAft>
              <a:buClr>
                <a:srgbClr val="374151"/>
              </a:buClr>
              <a:buFont typeface="+mj-lt"/>
              <a:buAutoNum type="arabicPeriod"/>
            </a:pPr>
            <a:r>
              <a:rPr lang="en-IN" sz="18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This  project aims to demonstrate the power of advanced analytics in optimizing various facets of banking operations, ultimately contributing to the overall success and sustainability of the financial institution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6293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E456-32D1-FCCA-C39A-C33DC703C1B0}"/>
              </a:ext>
            </a:extLst>
          </p:cNvPr>
          <p:cNvSpPr>
            <a:spLocks noGrp="1"/>
          </p:cNvSpPr>
          <p:nvPr>
            <p:ph type="title"/>
          </p:nvPr>
        </p:nvSpPr>
        <p:spPr/>
        <p:txBody>
          <a:bodyPr/>
          <a:lstStyle/>
          <a:p>
            <a:r>
              <a:rPr lang="en-IN" dirty="0"/>
              <a:t>Prescriptive analysis</a:t>
            </a:r>
          </a:p>
        </p:txBody>
      </p:sp>
      <p:sp>
        <p:nvSpPr>
          <p:cNvPr id="3" name="Content Placeholder 2">
            <a:extLst>
              <a:ext uri="{FF2B5EF4-FFF2-40B4-BE49-F238E27FC236}">
                <a16:creationId xmlns:a16="http://schemas.microsoft.com/office/drawing/2014/main" id="{E72E2DB0-B378-A92E-3234-B1036BE7521F}"/>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en-US" b="1" i="0" dirty="0">
                <a:solidFill>
                  <a:srgbClr val="0D0D0D"/>
                </a:solidFill>
                <a:effectLst/>
                <a:latin typeface="Söhne"/>
              </a:rPr>
              <a:t>Improve Payment Behavior</a:t>
            </a:r>
            <a:r>
              <a:rPr lang="en-US" b="0" i="0" dirty="0">
                <a:solidFill>
                  <a:srgbClr val="0D0D0D"/>
                </a:solidFill>
                <a:effectLst/>
                <a:latin typeface="Söhne"/>
              </a:rPr>
              <a:t>: Encourage individuals to make timely payments on their loans and credit cards to avoid late fees and negative impacts on their credit scores. Setting up automatic payments or reminders can help.</a:t>
            </a:r>
          </a:p>
          <a:p>
            <a:pPr algn="l">
              <a:buFont typeface="Arial" panose="020B0604020202020204" pitchFamily="34" charset="0"/>
              <a:buChar char="•"/>
            </a:pPr>
            <a:r>
              <a:rPr lang="en-US" b="1" i="0" dirty="0">
                <a:solidFill>
                  <a:srgbClr val="0D0D0D"/>
                </a:solidFill>
                <a:effectLst/>
                <a:latin typeface="Söhne"/>
              </a:rPr>
              <a:t>Reduce Debt</a:t>
            </a:r>
            <a:r>
              <a:rPr lang="en-US" b="0" i="0" dirty="0">
                <a:solidFill>
                  <a:srgbClr val="0D0D0D"/>
                </a:solidFill>
                <a:effectLst/>
                <a:latin typeface="Söhne"/>
              </a:rPr>
              <a:t>: Advise individuals to pay down outstanding debt, especially high-interest debt like credit card balances. Lowering debt-to-income ratios can positively influence credit scores.</a:t>
            </a:r>
          </a:p>
          <a:p>
            <a:pPr algn="l">
              <a:buFont typeface="Arial" panose="020B0604020202020204" pitchFamily="34" charset="0"/>
              <a:buChar char="•"/>
            </a:pPr>
            <a:r>
              <a:rPr lang="en-US" b="1" i="0" dirty="0">
                <a:solidFill>
                  <a:srgbClr val="0D0D0D"/>
                </a:solidFill>
                <a:effectLst/>
                <a:latin typeface="Söhne"/>
              </a:rPr>
              <a:t>Diversify Credit Mix</a:t>
            </a:r>
            <a:r>
              <a:rPr lang="en-US" b="0" i="0" dirty="0">
                <a:solidFill>
                  <a:srgbClr val="0D0D0D"/>
                </a:solidFill>
                <a:effectLst/>
                <a:latin typeface="Söhne"/>
              </a:rPr>
              <a:t>: Suggest diversifying credit types by responsibly using different forms of credit, such as installment loans, credit cards, and mortgages, to demonstrate creditworthiness.</a:t>
            </a:r>
          </a:p>
          <a:p>
            <a:pPr algn="l">
              <a:buFont typeface="Arial" panose="020B0604020202020204" pitchFamily="34" charset="0"/>
              <a:buChar char="•"/>
            </a:pPr>
            <a:r>
              <a:rPr lang="en-US" b="1" i="0" dirty="0">
                <a:solidFill>
                  <a:srgbClr val="0D0D0D"/>
                </a:solidFill>
                <a:effectLst/>
                <a:latin typeface="Söhne"/>
              </a:rPr>
              <a:t>Monitor Credit Report</a:t>
            </a:r>
            <a:r>
              <a:rPr lang="en-US" b="0" i="0" dirty="0">
                <a:solidFill>
                  <a:srgbClr val="0D0D0D"/>
                </a:solidFill>
                <a:effectLst/>
                <a:latin typeface="Söhne"/>
              </a:rPr>
              <a:t>: Recommend regularly checking credit reports for errors or inaccuracies and disputing any discrepancies. Monitoring credit utilization and maintaining low balances on credit cards can also be beneficial.</a:t>
            </a:r>
          </a:p>
          <a:p>
            <a:pPr>
              <a:buFont typeface="Arial" panose="020B0604020202020204" pitchFamily="34" charset="0"/>
              <a:buChar char="•"/>
            </a:pPr>
            <a:r>
              <a:rPr lang="en-US" b="1" dirty="0">
                <a:solidFill>
                  <a:srgbClr val="0D0D0D"/>
                </a:solidFill>
                <a:latin typeface="Söhne"/>
              </a:rPr>
              <a:t>Customer Retention: </a:t>
            </a:r>
            <a:r>
              <a:rPr lang="en-US" dirty="0">
                <a:solidFill>
                  <a:srgbClr val="0D0D0D"/>
                </a:solidFill>
                <a:latin typeface="Söhne"/>
              </a:rPr>
              <a:t>Implement targeted marketing campaigns to retain high-value customers based on churn prediction models</a:t>
            </a:r>
            <a:r>
              <a:rPr lang="en-US" b="1" dirty="0">
                <a:solidFill>
                  <a:srgbClr val="0D0D0D"/>
                </a:solidFill>
                <a:latin typeface="Söhne"/>
              </a:rPr>
              <a:t>.</a:t>
            </a:r>
          </a:p>
          <a:p>
            <a:endParaRPr lang="en-IN" dirty="0"/>
          </a:p>
        </p:txBody>
      </p:sp>
    </p:spTree>
    <p:extLst>
      <p:ext uri="{BB962C8B-B14F-4D97-AF65-F5344CB8AC3E}">
        <p14:creationId xmlns:p14="http://schemas.microsoft.com/office/powerpoint/2010/main" val="123148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12CD-E91D-B0F2-683F-C531EE3546DB}"/>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9F75E2D4-2BF8-2010-8AE6-BA38C8298B16}"/>
              </a:ext>
            </a:extLst>
          </p:cNvPr>
          <p:cNvSpPr>
            <a:spLocks noGrp="1"/>
          </p:cNvSpPr>
          <p:nvPr>
            <p:ph idx="1"/>
          </p:nvPr>
        </p:nvSpPr>
        <p:spPr/>
        <p:txBody>
          <a:bodyPr>
            <a:normAutofit/>
          </a:bodyPr>
          <a:lstStyle/>
          <a:p>
            <a:pPr algn="l">
              <a:buFont typeface="Arial" panose="020B0604020202020204" pitchFamily="34" charset="0"/>
              <a:buChar char="•"/>
            </a:pPr>
            <a:r>
              <a:rPr lang="en-US" b="1" i="0" dirty="0">
                <a:solidFill>
                  <a:srgbClr val="0D0D0D"/>
                </a:solidFill>
                <a:effectLst/>
                <a:latin typeface="Söhne"/>
              </a:rPr>
              <a:t>Predictive Model</a:t>
            </a:r>
            <a:r>
              <a:rPr lang="en-US" b="0" i="0" dirty="0">
                <a:solidFill>
                  <a:srgbClr val="0D0D0D"/>
                </a:solidFill>
                <a:effectLst/>
                <a:latin typeface="Söhne"/>
              </a:rPr>
              <a:t>: Develop a machine learning model that can accurately predict the credit score of individuals based on their demographic and financial information as well as helpful in predicting the Total EMI’s of each individuals which would contribute to the banks profits</a:t>
            </a:r>
          </a:p>
          <a:p>
            <a:pPr algn="l">
              <a:buFont typeface="Arial" panose="020B0604020202020204" pitchFamily="34" charset="0"/>
              <a:buChar char="•"/>
            </a:pPr>
            <a:r>
              <a:rPr lang="en-US" b="1" i="0" dirty="0">
                <a:solidFill>
                  <a:srgbClr val="0D0D0D"/>
                </a:solidFill>
                <a:effectLst/>
                <a:latin typeface="Söhne"/>
              </a:rPr>
              <a:t>Data-driven Approach</a:t>
            </a:r>
            <a:r>
              <a:rPr lang="en-US" b="0" i="0" dirty="0">
                <a:solidFill>
                  <a:srgbClr val="0D0D0D"/>
                </a:solidFill>
                <a:effectLst/>
                <a:latin typeface="Söhne"/>
              </a:rPr>
              <a:t>: Utilize historical data on individuals' credit profiles, including factors such as income, debt-to-income ratio, credit mix, payment history, length of credit history, etc.</a:t>
            </a:r>
          </a:p>
          <a:p>
            <a:endParaRPr lang="en-IN" dirty="0"/>
          </a:p>
        </p:txBody>
      </p:sp>
    </p:spTree>
    <p:extLst>
      <p:ext uri="{BB962C8B-B14F-4D97-AF65-F5344CB8AC3E}">
        <p14:creationId xmlns:p14="http://schemas.microsoft.com/office/powerpoint/2010/main" val="3668904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4D50-2C90-7E9E-A6E8-EF022549068E}"/>
              </a:ext>
            </a:extLst>
          </p:cNvPr>
          <p:cNvSpPr>
            <a:spLocks noGrp="1"/>
          </p:cNvSpPr>
          <p:nvPr>
            <p:ph type="title"/>
          </p:nvPr>
        </p:nvSpPr>
        <p:spPr/>
        <p:txBody>
          <a:bodyPr/>
          <a:lstStyle/>
          <a:p>
            <a:r>
              <a:rPr lang="en-IN" dirty="0"/>
              <a:t>Goal of the Project</a:t>
            </a:r>
          </a:p>
        </p:txBody>
      </p:sp>
      <p:sp>
        <p:nvSpPr>
          <p:cNvPr id="3" name="Content Placeholder 2">
            <a:extLst>
              <a:ext uri="{FF2B5EF4-FFF2-40B4-BE49-F238E27FC236}">
                <a16:creationId xmlns:a16="http://schemas.microsoft.com/office/drawing/2014/main" id="{ACAF2A23-24AD-2134-A40E-0AA4AB8271F7}"/>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1" i="0" dirty="0">
                <a:solidFill>
                  <a:srgbClr val="0D0D0D"/>
                </a:solidFill>
                <a:effectLst/>
                <a:latin typeface="Söhne"/>
              </a:rPr>
              <a:t>Accurate Prediction</a:t>
            </a:r>
            <a:r>
              <a:rPr lang="en-US" b="0" i="0" dirty="0">
                <a:solidFill>
                  <a:srgbClr val="0D0D0D"/>
                </a:solidFill>
                <a:effectLst/>
                <a:latin typeface="Söhne"/>
              </a:rPr>
              <a:t>: The primary goal is to accurately predict individuals' credit scores, enabling lenders and financial institutions to assess creditworthiness more effectively.</a:t>
            </a:r>
          </a:p>
          <a:p>
            <a:pPr algn="l">
              <a:buFont typeface="Arial" panose="020B0604020202020204" pitchFamily="34" charset="0"/>
              <a:buChar char="•"/>
            </a:pPr>
            <a:r>
              <a:rPr lang="en-US" b="1" i="0" dirty="0">
                <a:solidFill>
                  <a:srgbClr val="0D0D0D"/>
                </a:solidFill>
                <a:effectLst/>
                <a:latin typeface="Söhne"/>
              </a:rPr>
              <a:t>Risk Assessment</a:t>
            </a:r>
            <a:r>
              <a:rPr lang="en-US" b="0" i="0" dirty="0">
                <a:solidFill>
                  <a:srgbClr val="0D0D0D"/>
                </a:solidFill>
                <a:effectLst/>
                <a:latin typeface="Söhne"/>
              </a:rPr>
              <a:t>: By accurately predicting credit scores and Total EMI’s, the goal is to help lenders evaluate the risk associated with extending credit to individuals, thereby reducing the likelihood of default and minimizing potential losses.</a:t>
            </a:r>
          </a:p>
          <a:p>
            <a:pPr algn="l">
              <a:buFont typeface="Arial" panose="020B0604020202020204" pitchFamily="34" charset="0"/>
              <a:buChar char="•"/>
            </a:pPr>
            <a:r>
              <a:rPr lang="en-US" b="1" i="0" dirty="0">
                <a:solidFill>
                  <a:srgbClr val="0D0D0D"/>
                </a:solidFill>
                <a:effectLst/>
                <a:latin typeface="Söhne"/>
              </a:rPr>
              <a:t>Enhanced Decision Making</a:t>
            </a:r>
            <a:r>
              <a:rPr lang="en-US" b="0" i="0" dirty="0">
                <a:solidFill>
                  <a:srgbClr val="0D0D0D"/>
                </a:solidFill>
                <a:effectLst/>
                <a:latin typeface="Söhne"/>
              </a:rPr>
              <a:t>: Provide actionable insights to financial institutions to make informed decisions regarding loan approvals, interest rates, credit limits, and other financial products.</a:t>
            </a:r>
          </a:p>
          <a:p>
            <a:endParaRPr lang="en-IN" dirty="0"/>
          </a:p>
        </p:txBody>
      </p:sp>
    </p:spTree>
    <p:extLst>
      <p:ext uri="{BB962C8B-B14F-4D97-AF65-F5344CB8AC3E}">
        <p14:creationId xmlns:p14="http://schemas.microsoft.com/office/powerpoint/2010/main" val="798440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33C1B-41AF-B85E-A426-EBC03552B6DA}"/>
              </a:ext>
            </a:extLst>
          </p:cNvPr>
          <p:cNvSpPr>
            <a:spLocks noGrp="1"/>
          </p:cNvSpPr>
          <p:nvPr>
            <p:ph type="title"/>
          </p:nvPr>
        </p:nvSpPr>
        <p:spPr/>
        <p:txBody>
          <a:bodyPr/>
          <a:lstStyle/>
          <a:p>
            <a:r>
              <a:rPr lang="en-IN" dirty="0"/>
              <a:t>Benefits of this Project</a:t>
            </a:r>
          </a:p>
        </p:txBody>
      </p:sp>
      <p:sp>
        <p:nvSpPr>
          <p:cNvPr id="3" name="Content Placeholder 2">
            <a:extLst>
              <a:ext uri="{FF2B5EF4-FFF2-40B4-BE49-F238E27FC236}">
                <a16:creationId xmlns:a16="http://schemas.microsoft.com/office/drawing/2014/main" id="{460520AE-5781-1D29-28FF-B85B5A45F47F}"/>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US" b="1" i="0" dirty="0">
                <a:solidFill>
                  <a:srgbClr val="0D0D0D"/>
                </a:solidFill>
                <a:effectLst/>
                <a:latin typeface="Söhne"/>
              </a:rPr>
              <a:t>Improved Lending Practices</a:t>
            </a:r>
            <a:r>
              <a:rPr lang="en-US" b="0" i="0" dirty="0">
                <a:solidFill>
                  <a:srgbClr val="0D0D0D"/>
                </a:solidFill>
                <a:effectLst/>
                <a:latin typeface="Söhne"/>
              </a:rPr>
              <a:t>: By leveraging predictive analytics, financial institutions can make more informed decisions when evaluating loan applications, leading to more responsible lending practices and reduced default rates.</a:t>
            </a:r>
          </a:p>
          <a:p>
            <a:pPr algn="l">
              <a:buFont typeface="Arial" panose="020B0604020202020204" pitchFamily="34" charset="0"/>
              <a:buChar char="•"/>
            </a:pPr>
            <a:r>
              <a:rPr lang="en-US" b="1" i="0" dirty="0">
                <a:solidFill>
                  <a:srgbClr val="0D0D0D"/>
                </a:solidFill>
                <a:effectLst/>
                <a:latin typeface="Söhne"/>
              </a:rPr>
              <a:t>Increased Access to Credit</a:t>
            </a:r>
            <a:r>
              <a:rPr lang="en-US" b="0" i="0" dirty="0">
                <a:solidFill>
                  <a:srgbClr val="0D0D0D"/>
                </a:solidFill>
                <a:effectLst/>
                <a:latin typeface="Söhne"/>
              </a:rPr>
              <a:t>: Accurate credit score prediction can help individuals with limited credit history or suboptimal credit scores gain access to credit on fairer terms, fostering financial inclusion and economic empowerment.</a:t>
            </a:r>
          </a:p>
          <a:p>
            <a:pPr algn="l">
              <a:buFont typeface="Arial" panose="020B0604020202020204" pitchFamily="34" charset="0"/>
              <a:buChar char="•"/>
            </a:pPr>
            <a:r>
              <a:rPr lang="en-US" b="1" i="0" dirty="0">
                <a:solidFill>
                  <a:srgbClr val="0D0D0D"/>
                </a:solidFill>
                <a:effectLst/>
                <a:latin typeface="Söhne"/>
              </a:rPr>
              <a:t>Cost Reduction</a:t>
            </a:r>
            <a:r>
              <a:rPr lang="en-US" b="0" i="0" dirty="0">
                <a:solidFill>
                  <a:srgbClr val="0D0D0D"/>
                </a:solidFill>
                <a:effectLst/>
                <a:latin typeface="Söhne"/>
              </a:rPr>
              <a:t>: By automating the credit assessment process and reducing the need for manual review, financial institutions can lower operational costs and streamline their lending operations.</a:t>
            </a:r>
          </a:p>
          <a:p>
            <a:pPr algn="l">
              <a:buFont typeface="Arial" panose="020B0604020202020204" pitchFamily="34" charset="0"/>
              <a:buChar char="•"/>
            </a:pPr>
            <a:r>
              <a:rPr lang="en-US" b="1" i="0" dirty="0">
                <a:solidFill>
                  <a:srgbClr val="0D0D0D"/>
                </a:solidFill>
                <a:effectLst/>
                <a:latin typeface="Söhne"/>
              </a:rPr>
              <a:t>Customer Satisfaction</a:t>
            </a:r>
            <a:r>
              <a:rPr lang="en-US" b="0" i="0" dirty="0">
                <a:solidFill>
                  <a:srgbClr val="0D0D0D"/>
                </a:solidFill>
                <a:effectLst/>
                <a:latin typeface="Söhne"/>
              </a:rPr>
              <a:t>: Providing individuals with transparent and fair credit assessments can enhance customer satisfaction and trust in financial institutions, leading to stronger customer relationships and loyalty.</a:t>
            </a:r>
          </a:p>
          <a:p>
            <a:pPr algn="l">
              <a:buFont typeface="Arial" panose="020B0604020202020204" pitchFamily="34" charset="0"/>
              <a:buChar char="•"/>
            </a:pPr>
            <a:r>
              <a:rPr lang="en-US" b="1" i="0" dirty="0">
                <a:solidFill>
                  <a:srgbClr val="0D0D0D"/>
                </a:solidFill>
                <a:effectLst/>
                <a:latin typeface="Söhne"/>
              </a:rPr>
              <a:t>Risk Mitigation</a:t>
            </a:r>
            <a:r>
              <a:rPr lang="en-US" b="0" i="0" dirty="0">
                <a:solidFill>
                  <a:srgbClr val="0D0D0D"/>
                </a:solidFill>
                <a:effectLst/>
                <a:latin typeface="Söhne"/>
              </a:rPr>
              <a:t>: By accurately assessing credit risk, financial institutions can better mitigate the potential impact of loan defaults, leading to a more stable and resilient financial system.</a:t>
            </a:r>
          </a:p>
          <a:p>
            <a:endParaRPr lang="en-IN" dirty="0"/>
          </a:p>
        </p:txBody>
      </p:sp>
    </p:spTree>
    <p:extLst>
      <p:ext uri="{BB962C8B-B14F-4D97-AF65-F5344CB8AC3E}">
        <p14:creationId xmlns:p14="http://schemas.microsoft.com/office/powerpoint/2010/main" val="2937479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981E-3601-FD96-F8F7-9057A4360530}"/>
              </a:ext>
            </a:extLst>
          </p:cNvPr>
          <p:cNvSpPr>
            <a:spLocks noGrp="1"/>
          </p:cNvSpPr>
          <p:nvPr>
            <p:ph type="title"/>
          </p:nvPr>
        </p:nvSpPr>
        <p:spPr/>
        <p:txBody>
          <a:bodyPr/>
          <a:lstStyle/>
          <a:p>
            <a:r>
              <a:rPr lang="en-IN" dirty="0"/>
              <a:t>EDA</a:t>
            </a:r>
          </a:p>
        </p:txBody>
      </p:sp>
      <p:sp>
        <p:nvSpPr>
          <p:cNvPr id="5" name="Content Placeholder 4">
            <a:extLst>
              <a:ext uri="{FF2B5EF4-FFF2-40B4-BE49-F238E27FC236}">
                <a16:creationId xmlns:a16="http://schemas.microsoft.com/office/drawing/2014/main" id="{D158F635-3980-562F-9E7F-C0B248CEB6FE}"/>
              </a:ext>
            </a:extLst>
          </p:cNvPr>
          <p:cNvSpPr>
            <a:spLocks noGrp="1"/>
          </p:cNvSpPr>
          <p:nvPr>
            <p:ph idx="1"/>
          </p:nvPr>
        </p:nvSpPr>
        <p:spPr/>
        <p:txBody>
          <a:bodyPr/>
          <a:lstStyle/>
          <a:p>
            <a:r>
              <a:rPr lang="en-IN" dirty="0"/>
              <a:t>The Profile Report of the banking dataset is given below </a:t>
            </a:r>
          </a:p>
        </p:txBody>
      </p:sp>
      <p:graphicFrame>
        <p:nvGraphicFramePr>
          <p:cNvPr id="7" name="Object 6">
            <a:extLst>
              <a:ext uri="{FF2B5EF4-FFF2-40B4-BE49-F238E27FC236}">
                <a16:creationId xmlns:a16="http://schemas.microsoft.com/office/drawing/2014/main" id="{041C3CA4-33EC-BE94-D353-ED750C89C753}"/>
              </a:ext>
            </a:extLst>
          </p:cNvPr>
          <p:cNvGraphicFramePr>
            <a:graphicFrameLocks noChangeAspect="1"/>
          </p:cNvGraphicFramePr>
          <p:nvPr>
            <p:extLst>
              <p:ext uri="{D42A27DB-BD31-4B8C-83A1-F6EECF244321}">
                <p14:modId xmlns:p14="http://schemas.microsoft.com/office/powerpoint/2010/main" val="854848207"/>
              </p:ext>
            </p:extLst>
          </p:nvPr>
        </p:nvGraphicFramePr>
        <p:xfrm>
          <a:off x="1179871" y="3429000"/>
          <a:ext cx="2138516" cy="2070817"/>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792685" progId="Package">
                  <p:embed/>
                </p:oleObj>
              </mc:Choice>
              <mc:Fallback>
                <p:oleObj name="Packager Shell Object" showAsIcon="1" r:id="rId2" imgW="914400" imgH="792685" progId="Package">
                  <p:embed/>
                  <p:pic>
                    <p:nvPicPr>
                      <p:cNvPr id="0" name=""/>
                      <p:cNvPicPr/>
                      <p:nvPr/>
                    </p:nvPicPr>
                    <p:blipFill>
                      <a:blip r:embed="rId3"/>
                      <a:stretch>
                        <a:fillRect/>
                      </a:stretch>
                    </p:blipFill>
                    <p:spPr>
                      <a:xfrm>
                        <a:off x="1179871" y="3429000"/>
                        <a:ext cx="2138516" cy="2070817"/>
                      </a:xfrm>
                      <a:prstGeom prst="rect">
                        <a:avLst/>
                      </a:prstGeom>
                    </p:spPr>
                  </p:pic>
                </p:oleObj>
              </mc:Fallback>
            </mc:AlternateContent>
          </a:graphicData>
        </a:graphic>
      </p:graphicFrame>
    </p:spTree>
    <p:extLst>
      <p:ext uri="{BB962C8B-B14F-4D97-AF65-F5344CB8AC3E}">
        <p14:creationId xmlns:p14="http://schemas.microsoft.com/office/powerpoint/2010/main" val="83593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EA25E-489D-9CD0-EE8D-A4E98E2601DB}"/>
              </a:ext>
            </a:extLst>
          </p:cNvPr>
          <p:cNvPicPr>
            <a:picLocks noChangeAspect="1"/>
          </p:cNvPicPr>
          <p:nvPr/>
        </p:nvPicPr>
        <p:blipFill>
          <a:blip r:embed="rId2"/>
          <a:stretch>
            <a:fillRect/>
          </a:stretch>
        </p:blipFill>
        <p:spPr>
          <a:xfrm>
            <a:off x="953729" y="914401"/>
            <a:ext cx="10137058" cy="4672012"/>
          </a:xfrm>
          <a:prstGeom prst="rect">
            <a:avLst/>
          </a:prstGeom>
        </p:spPr>
      </p:pic>
    </p:spTree>
    <p:extLst>
      <p:ext uri="{BB962C8B-B14F-4D97-AF65-F5344CB8AC3E}">
        <p14:creationId xmlns:p14="http://schemas.microsoft.com/office/powerpoint/2010/main" val="3110549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7FF1B-F4B8-0330-EA32-ECD70CBF9A16}"/>
              </a:ext>
            </a:extLst>
          </p:cNvPr>
          <p:cNvPicPr>
            <a:picLocks noChangeAspect="1"/>
          </p:cNvPicPr>
          <p:nvPr/>
        </p:nvPicPr>
        <p:blipFill>
          <a:blip r:embed="rId2"/>
          <a:stretch>
            <a:fillRect/>
          </a:stretch>
        </p:blipFill>
        <p:spPr>
          <a:xfrm>
            <a:off x="1160205" y="796413"/>
            <a:ext cx="9409471" cy="5329084"/>
          </a:xfrm>
          <a:prstGeom prst="rect">
            <a:avLst/>
          </a:prstGeom>
        </p:spPr>
      </p:pic>
    </p:spTree>
    <p:extLst>
      <p:ext uri="{BB962C8B-B14F-4D97-AF65-F5344CB8AC3E}">
        <p14:creationId xmlns:p14="http://schemas.microsoft.com/office/powerpoint/2010/main" val="1853243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F3790A-0E96-6D2E-851E-ECC9D7FB6D13}"/>
              </a:ext>
            </a:extLst>
          </p:cNvPr>
          <p:cNvPicPr>
            <a:picLocks noChangeAspect="1"/>
          </p:cNvPicPr>
          <p:nvPr/>
        </p:nvPicPr>
        <p:blipFill>
          <a:blip r:embed="rId2"/>
          <a:stretch>
            <a:fillRect/>
          </a:stretch>
        </p:blipFill>
        <p:spPr>
          <a:xfrm>
            <a:off x="1160205" y="1271587"/>
            <a:ext cx="4601497" cy="4421290"/>
          </a:xfrm>
          <a:prstGeom prst="rect">
            <a:avLst/>
          </a:prstGeom>
        </p:spPr>
      </p:pic>
      <p:pic>
        <p:nvPicPr>
          <p:cNvPr id="5" name="Picture 4">
            <a:extLst>
              <a:ext uri="{FF2B5EF4-FFF2-40B4-BE49-F238E27FC236}">
                <a16:creationId xmlns:a16="http://schemas.microsoft.com/office/drawing/2014/main" id="{027EBE13-5ADB-9253-1119-7739001202D3}"/>
              </a:ext>
            </a:extLst>
          </p:cNvPr>
          <p:cNvPicPr>
            <a:picLocks noChangeAspect="1"/>
          </p:cNvPicPr>
          <p:nvPr/>
        </p:nvPicPr>
        <p:blipFill>
          <a:blip r:embed="rId3"/>
          <a:stretch>
            <a:fillRect/>
          </a:stretch>
        </p:blipFill>
        <p:spPr>
          <a:xfrm>
            <a:off x="6341805" y="1271587"/>
            <a:ext cx="4852219" cy="4314825"/>
          </a:xfrm>
          <a:prstGeom prst="rect">
            <a:avLst/>
          </a:prstGeom>
        </p:spPr>
      </p:pic>
    </p:spTree>
    <p:extLst>
      <p:ext uri="{BB962C8B-B14F-4D97-AF65-F5344CB8AC3E}">
        <p14:creationId xmlns:p14="http://schemas.microsoft.com/office/powerpoint/2010/main" val="88419735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116</TotalTime>
  <Words>1160</Words>
  <Application>Microsoft Office PowerPoint</Application>
  <PresentationFormat>Widescreen</PresentationFormat>
  <Paragraphs>119</Paragraphs>
  <Slides>20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Calibri</vt:lpstr>
      <vt:lpstr>Garamond</vt:lpstr>
      <vt:lpstr>Söhne</vt:lpstr>
      <vt:lpstr>Wingdings</vt:lpstr>
      <vt:lpstr>Organic</vt:lpstr>
      <vt:lpstr>Package</vt:lpstr>
      <vt:lpstr>Comprehensive Banking Analysis</vt:lpstr>
      <vt:lpstr>Problem Understanding</vt:lpstr>
      <vt:lpstr>Solution</vt:lpstr>
      <vt:lpstr>Goal of the Project</vt:lpstr>
      <vt:lpstr>Benefits of this Project</vt:lpstr>
      <vt:lpstr>EDA</vt:lpstr>
      <vt:lpstr>PowerPoint Presentation</vt:lpstr>
      <vt:lpstr>PowerPoint Presentation</vt:lpstr>
      <vt:lpstr>PowerPoint Presentation</vt:lpstr>
      <vt:lpstr>PowerPoint Presentation</vt:lpstr>
      <vt:lpstr>PowerPoint Presentation</vt:lpstr>
      <vt:lpstr>PowerPoint Presentation</vt:lpstr>
      <vt:lpstr>Diagnosis Analysis</vt:lpstr>
      <vt:lpstr>Clustering</vt:lpstr>
      <vt:lpstr>K means clustering</vt:lpstr>
      <vt:lpstr>Model Selection for Classification problem</vt:lpstr>
      <vt:lpstr>Model Selection for Regression problem</vt:lpstr>
      <vt:lpstr>PowerPoint Presentation</vt:lpstr>
      <vt:lpstr>PowerPoint Presentation</vt:lpstr>
      <vt:lpstr>Prescriptive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score Predition</dc:title>
  <dc:creator>Guru Ragavendar</dc:creator>
  <cp:lastModifiedBy>Guru Ragavendar</cp:lastModifiedBy>
  <cp:revision>2</cp:revision>
  <dcterms:created xsi:type="dcterms:W3CDTF">2024-03-26T11:22:09Z</dcterms:created>
  <dcterms:modified xsi:type="dcterms:W3CDTF">2024-07-13T04:42:05Z</dcterms:modified>
</cp:coreProperties>
</file>